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21"/>
  </p:notesMasterIdLst>
  <p:sldIdLst>
    <p:sldId id="256" r:id="rId2"/>
    <p:sldId id="303" r:id="rId3"/>
    <p:sldId id="306" r:id="rId4"/>
    <p:sldId id="307" r:id="rId5"/>
    <p:sldId id="308" r:id="rId6"/>
    <p:sldId id="309" r:id="rId7"/>
    <p:sldId id="310" r:id="rId8"/>
    <p:sldId id="311" r:id="rId9"/>
    <p:sldId id="312" r:id="rId10"/>
    <p:sldId id="315" r:id="rId11"/>
    <p:sldId id="316" r:id="rId12"/>
    <p:sldId id="317" r:id="rId13"/>
    <p:sldId id="318" r:id="rId14"/>
    <p:sldId id="319" r:id="rId15"/>
    <p:sldId id="320" r:id="rId16"/>
    <p:sldId id="321" r:id="rId17"/>
    <p:sldId id="322" r:id="rId18"/>
    <p:sldId id="323" r:id="rId19"/>
    <p:sldId id="305" r:id="rId20"/>
  </p:sldIdLst>
  <p:sldSz cx="9144000" cy="6858000" type="screen4x3"/>
  <p:notesSz cx="7315200" cy="9601200"/>
  <p:defaultTextStyle>
    <a:defPPr>
      <a:defRPr lang="en-US"/>
    </a:defPPr>
    <a:lvl1pPr algn="l" defTabSz="457200" rtl="0" fontAlgn="base">
      <a:spcBef>
        <a:spcPct val="0"/>
      </a:spcBef>
      <a:spcAft>
        <a:spcPct val="0"/>
      </a:spcAft>
      <a:defRPr kern="1200">
        <a:solidFill>
          <a:schemeClr val="tx1"/>
        </a:solidFill>
        <a:latin typeface="Arial" charset="0"/>
        <a:ea typeface="+mn-ea"/>
        <a:cs typeface="Arial" charset="0"/>
      </a:defRPr>
    </a:lvl1pPr>
    <a:lvl2pPr marL="457200" algn="l" defTabSz="457200" rtl="0" fontAlgn="base">
      <a:spcBef>
        <a:spcPct val="0"/>
      </a:spcBef>
      <a:spcAft>
        <a:spcPct val="0"/>
      </a:spcAft>
      <a:defRPr kern="1200">
        <a:solidFill>
          <a:schemeClr val="tx1"/>
        </a:solidFill>
        <a:latin typeface="Arial" charset="0"/>
        <a:ea typeface="+mn-ea"/>
        <a:cs typeface="Arial" charset="0"/>
      </a:defRPr>
    </a:lvl2pPr>
    <a:lvl3pPr marL="914400" algn="l" defTabSz="457200" rtl="0" fontAlgn="base">
      <a:spcBef>
        <a:spcPct val="0"/>
      </a:spcBef>
      <a:spcAft>
        <a:spcPct val="0"/>
      </a:spcAft>
      <a:defRPr kern="1200">
        <a:solidFill>
          <a:schemeClr val="tx1"/>
        </a:solidFill>
        <a:latin typeface="Arial" charset="0"/>
        <a:ea typeface="+mn-ea"/>
        <a:cs typeface="Arial" charset="0"/>
      </a:defRPr>
    </a:lvl3pPr>
    <a:lvl4pPr marL="1371600" algn="l" defTabSz="457200" rtl="0" fontAlgn="base">
      <a:spcBef>
        <a:spcPct val="0"/>
      </a:spcBef>
      <a:spcAft>
        <a:spcPct val="0"/>
      </a:spcAft>
      <a:defRPr kern="1200">
        <a:solidFill>
          <a:schemeClr val="tx1"/>
        </a:solidFill>
        <a:latin typeface="Arial" charset="0"/>
        <a:ea typeface="+mn-ea"/>
        <a:cs typeface="Arial" charset="0"/>
      </a:defRPr>
    </a:lvl4pPr>
    <a:lvl5pPr marL="1828800" algn="l" defTabSz="457200"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88" autoAdjust="0"/>
    <p:restoredTop sz="94611" autoAdjust="0"/>
  </p:normalViewPr>
  <p:slideViewPr>
    <p:cSldViewPr snapToGrid="0" snapToObjects="1">
      <p:cViewPr varScale="1">
        <p:scale>
          <a:sx n="81" d="100"/>
          <a:sy n="81" d="100"/>
        </p:scale>
        <p:origin x="1642" y="3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fontAlgn="auto">
              <a:spcBef>
                <a:spcPts val="0"/>
              </a:spcBef>
              <a:spcAft>
                <a:spcPts val="0"/>
              </a:spcAft>
              <a:defRPr sz="1300">
                <a:latin typeface="+mn-lt"/>
                <a:cs typeface="+mn-cs"/>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lIns="96661" tIns="48331" rIns="96661" bIns="48331" rtlCol="0"/>
          <a:lstStyle>
            <a:lvl1pPr algn="r" fontAlgn="auto">
              <a:spcBef>
                <a:spcPts val="0"/>
              </a:spcBef>
              <a:spcAft>
                <a:spcPts val="0"/>
              </a:spcAft>
              <a:defRPr sz="1300">
                <a:latin typeface="+mn-lt"/>
                <a:cs typeface="+mn-cs"/>
              </a:defRPr>
            </a:lvl1pPr>
          </a:lstStyle>
          <a:p>
            <a:pPr>
              <a:defRPr/>
            </a:pPr>
            <a:fld id="{CD208448-EA90-48C3-9EBA-9752339ACEF4}" type="datetimeFigureOut">
              <a:rPr lang="en-US"/>
              <a:pPr>
                <a:defRPr/>
              </a:pPr>
              <a:t>5/31/2018</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6661" tIns="48331" rIns="96661" bIns="48331"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lIns="96661" tIns="48331" rIns="96661" bIns="48331" rtlCol="0" anchor="b"/>
          <a:lstStyle>
            <a:lvl1pPr algn="l" fontAlgn="auto">
              <a:spcBef>
                <a:spcPts val="0"/>
              </a:spcBef>
              <a:spcAft>
                <a:spcPts val="0"/>
              </a:spcAft>
              <a:defRPr sz="13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lIns="96661" tIns="48331" rIns="96661" bIns="48331" rtlCol="0" anchor="b"/>
          <a:lstStyle>
            <a:lvl1pPr algn="r" fontAlgn="auto">
              <a:spcBef>
                <a:spcPts val="0"/>
              </a:spcBef>
              <a:spcAft>
                <a:spcPts val="0"/>
              </a:spcAft>
              <a:defRPr sz="1300">
                <a:latin typeface="+mn-lt"/>
                <a:cs typeface="+mn-cs"/>
              </a:defRPr>
            </a:lvl1pPr>
          </a:lstStyle>
          <a:p>
            <a:pPr>
              <a:defRPr/>
            </a:pPr>
            <a:fld id="{ABC2C3F8-920C-4239-9891-79F2271E8033}"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p:cNvSpPr>
          <p:nvPr>
            <p:ph type="sldImg"/>
          </p:nvPr>
        </p:nvSpPr>
        <p:spPr bwMode="auto">
          <a:noFill/>
          <a:ln>
            <a:solidFill>
              <a:srgbClr val="000000"/>
            </a:solidFill>
            <a:miter lim="800000"/>
            <a:headEnd/>
            <a:tailEnd/>
          </a:ln>
        </p:spPr>
      </p:sp>
      <p:sp>
        <p:nvSpPr>
          <p:cNvPr id="1331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331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3F77F84-EBF5-4DC2-873D-49BD8B121CCF}" type="slidenum">
              <a:rPr lang="en-US">
                <a:cs typeface="Arial" charset="0"/>
              </a:rPr>
              <a:pPr fontAlgn="base">
                <a:spcBef>
                  <a:spcPct val="0"/>
                </a:spcBef>
                <a:spcAft>
                  <a:spcPct val="0"/>
                </a:spcAft>
                <a:defRPr/>
              </a:pPr>
              <a:t>1</a:t>
            </a:fld>
            <a:endParaRPr lang="en-US">
              <a:cs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to show</a:t>
            </a:r>
            <a:r>
              <a:rPr lang="en-US" baseline="0" dirty="0"/>
              <a:t> how IDA emulates virtual addresses instead of file offsets and to provide better insight into how IDA knows where to start disassembly. It’s also important to note that if you parse a PE and disassemble with another frameworks as Capstone or </a:t>
            </a:r>
            <a:r>
              <a:rPr lang="en-US" baseline="0" dirty="0" err="1"/>
              <a:t>Radare</a:t>
            </a:r>
            <a:r>
              <a:rPr lang="en-US" baseline="0" dirty="0"/>
              <a:t>, you may have to manually identify main.</a:t>
            </a:r>
            <a:endParaRPr lang="en-US" dirty="0"/>
          </a:p>
        </p:txBody>
      </p:sp>
      <p:sp>
        <p:nvSpPr>
          <p:cNvPr id="4" name="Slide Number Placeholder 3"/>
          <p:cNvSpPr>
            <a:spLocks noGrp="1"/>
          </p:cNvSpPr>
          <p:nvPr>
            <p:ph type="sldNum" sz="quarter" idx="10"/>
          </p:nvPr>
        </p:nvSpPr>
        <p:spPr/>
        <p:txBody>
          <a:bodyPr/>
          <a:lstStyle/>
          <a:p>
            <a:fld id="{16EBE4BD-3144-4B46-ADA3-7DB3A514E1D6}" type="slidenum">
              <a:rPr lang="en-US" smtClean="0"/>
              <a:t>17</a:t>
            </a:fld>
            <a:endParaRPr lang="en-US"/>
          </a:p>
        </p:txBody>
      </p:sp>
    </p:spTree>
    <p:extLst>
      <p:ext uri="{BB962C8B-B14F-4D97-AF65-F5344CB8AC3E}">
        <p14:creationId xmlns:p14="http://schemas.microsoft.com/office/powerpoint/2010/main" val="39477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beginning of main in IDA and in </a:t>
            </a:r>
            <a:r>
              <a:rPr lang="en-US" dirty="0" err="1"/>
              <a:t>WinDbg</a:t>
            </a:r>
            <a:r>
              <a:rPr lang="en-US" dirty="0"/>
              <a:t> during program execution.</a:t>
            </a:r>
            <a:r>
              <a:rPr lang="en-US" baseline="0" dirty="0"/>
              <a:t> For this example, </a:t>
            </a:r>
            <a:r>
              <a:rPr lang="en-US" baseline="0" dirty="0" err="1"/>
              <a:t>ProcessHacker</a:t>
            </a:r>
            <a:r>
              <a:rPr lang="en-US" baseline="0" dirty="0"/>
              <a:t> had an IMAGE_BASE of 0xED0000. </a:t>
            </a:r>
            <a:endParaRPr lang="en-US" dirty="0"/>
          </a:p>
        </p:txBody>
      </p:sp>
      <p:sp>
        <p:nvSpPr>
          <p:cNvPr id="4" name="Slide Number Placeholder 3"/>
          <p:cNvSpPr>
            <a:spLocks noGrp="1"/>
          </p:cNvSpPr>
          <p:nvPr>
            <p:ph type="sldNum" sz="quarter" idx="10"/>
          </p:nvPr>
        </p:nvSpPr>
        <p:spPr/>
        <p:txBody>
          <a:bodyPr/>
          <a:lstStyle/>
          <a:p>
            <a:fld id="{16EBE4BD-3144-4B46-ADA3-7DB3A514E1D6}" type="slidenum">
              <a:rPr lang="en-US" smtClean="0"/>
              <a:t>18</a:t>
            </a:fld>
            <a:endParaRPr lang="en-US"/>
          </a:p>
        </p:txBody>
      </p:sp>
    </p:spTree>
    <p:extLst>
      <p:ext uri="{BB962C8B-B14F-4D97-AF65-F5344CB8AC3E}">
        <p14:creationId xmlns:p14="http://schemas.microsoft.com/office/powerpoint/2010/main" val="41226137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BC2C3F8-920C-4239-9891-79F2271E8033}" type="slidenum">
              <a:rPr lang="en-US" smtClean="0"/>
              <a:pPr>
                <a:defRPr/>
              </a:pPr>
              <a:t>19</a:t>
            </a:fld>
            <a:endParaRPr lang="en-US"/>
          </a:p>
        </p:txBody>
      </p:sp>
    </p:spTree>
    <p:extLst>
      <p:ext uri="{BB962C8B-B14F-4D97-AF65-F5344CB8AC3E}">
        <p14:creationId xmlns:p14="http://schemas.microsoft.com/office/powerpoint/2010/main" val="1616282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p:cNvSpPr>
          <p:nvPr>
            <p:ph type="sldImg"/>
          </p:nvPr>
        </p:nvSpPr>
        <p:spPr bwMode="auto">
          <a:noFill/>
          <a:ln>
            <a:solidFill>
              <a:srgbClr val="000000"/>
            </a:solidFill>
            <a:miter lim="800000"/>
            <a:headEnd/>
            <a:tailEnd/>
          </a:ln>
        </p:spPr>
      </p:sp>
      <p:sp>
        <p:nvSpPr>
          <p:cNvPr id="1536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536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12E80AE-A2D3-45AA-9282-165AD6710FE8}" type="slidenum">
              <a:rPr lang="en-US">
                <a:cs typeface="Arial" charset="0"/>
              </a:rPr>
              <a:pPr fontAlgn="base">
                <a:spcBef>
                  <a:spcPct val="0"/>
                </a:spcBef>
                <a:spcAft>
                  <a:spcPct val="0"/>
                </a:spcAft>
                <a:defRPr/>
              </a:pPr>
              <a:t>2</a:t>
            </a:fld>
            <a:endParaRPr lang="en-US">
              <a:cs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Process Explorer comes from </a:t>
            </a:r>
            <a:r>
              <a:rPr lang="en-US" dirty="0" err="1"/>
              <a:t>Sysinternals</a:t>
            </a:r>
            <a:r>
              <a:rPr lang="en-US" dirty="0"/>
              <a:t>: https://</a:t>
            </a:r>
            <a:r>
              <a:rPr lang="en-US" dirty="0" err="1"/>
              <a:t>technet.microsoft.com</a:t>
            </a:r>
            <a:r>
              <a:rPr lang="en-US" dirty="0"/>
              <a:t>/</a:t>
            </a:r>
            <a:r>
              <a:rPr lang="en-US" dirty="0" err="1"/>
              <a:t>en</a:t>
            </a:r>
            <a:r>
              <a:rPr lang="en-US" dirty="0"/>
              <a:t>-us/</a:t>
            </a:r>
            <a:r>
              <a:rPr lang="en-US" dirty="0" err="1"/>
              <a:t>sysinternals</a:t>
            </a:r>
            <a:r>
              <a:rPr lang="en-US" dirty="0"/>
              <a:t>/</a:t>
            </a:r>
            <a:r>
              <a:rPr lang="en-US" dirty="0" err="1"/>
              <a:t>processexplorer.aspx</a:t>
            </a:r>
            <a:endParaRPr lang="en-US" dirty="0"/>
          </a:p>
          <a:p>
            <a:endParaRPr lang="en-US" dirty="0"/>
          </a:p>
          <a:p>
            <a:r>
              <a:rPr lang="en-US" dirty="0"/>
              <a:t>Discuss the hierarchical nature of processes</a:t>
            </a:r>
            <a:r>
              <a:rPr lang="en-US" baseline="0" dirty="0"/>
              <a:t> - everything running in your desktop has a parent of </a:t>
            </a:r>
            <a:r>
              <a:rPr lang="en-US" baseline="0" dirty="0" err="1"/>
              <a:t>EXPLORER.exe</a:t>
            </a:r>
            <a:r>
              <a:rPr lang="en-US" baseline="0" dirty="0"/>
              <a:t>.  </a:t>
            </a:r>
          </a:p>
          <a:p>
            <a:endParaRPr lang="en-US" baseline="0" dirty="0"/>
          </a:p>
          <a:p>
            <a:r>
              <a:rPr lang="en-US" baseline="0" dirty="0"/>
              <a:t>If you look under </a:t>
            </a:r>
            <a:r>
              <a:rPr lang="en-US" baseline="0" dirty="0" err="1"/>
              <a:t>WININT.exe</a:t>
            </a:r>
            <a:r>
              <a:rPr lang="en-US" baseline="0" dirty="0"/>
              <a:t> you’ll see several instances of SVCHOST, this runs the services for the OS. If you notice an instance of SVCHOST running under EXPLORER and not WININIT than something is amiss with the system.</a:t>
            </a:r>
            <a:endParaRPr lang="en-US" dirty="0"/>
          </a:p>
        </p:txBody>
      </p:sp>
      <p:sp>
        <p:nvSpPr>
          <p:cNvPr id="4" name="Slide Number Placeholder 3"/>
          <p:cNvSpPr>
            <a:spLocks noGrp="1"/>
          </p:cNvSpPr>
          <p:nvPr>
            <p:ph type="sldNum" sz="quarter" idx="10"/>
          </p:nvPr>
        </p:nvSpPr>
        <p:spPr/>
        <p:txBody>
          <a:bodyPr/>
          <a:lstStyle/>
          <a:p>
            <a:fld id="{16EBE4BD-3144-4B46-ADA3-7DB3A514E1D6}" type="slidenum">
              <a:rPr lang="en-US" smtClean="0"/>
              <a:t>5</a:t>
            </a:fld>
            <a:endParaRPr lang="en-US"/>
          </a:p>
        </p:txBody>
      </p:sp>
    </p:spTree>
    <p:extLst>
      <p:ext uri="{BB962C8B-B14F-4D97-AF65-F5344CB8AC3E}">
        <p14:creationId xmlns:p14="http://schemas.microsoft.com/office/powerpoint/2010/main" val="2427267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Refresher on the PE file format, this information is parsed by the OS loader to</a:t>
            </a:r>
            <a:r>
              <a:rPr lang="en-US" baseline="0" dirty="0"/>
              <a:t> map the image into memory before executing the program.  We can parse this information on disk, as we’re doing here with the 010 editor, but it’s not quite the same.  Here we use offsets in a file, when in memory we use virtual addresses and relative virtual addresses (RVAs) to locate the same information.</a:t>
            </a:r>
            <a:endParaRPr lang="en-US" dirty="0"/>
          </a:p>
        </p:txBody>
      </p:sp>
      <p:sp>
        <p:nvSpPr>
          <p:cNvPr id="4" name="Slide Number Placeholder 3"/>
          <p:cNvSpPr>
            <a:spLocks noGrp="1"/>
          </p:cNvSpPr>
          <p:nvPr>
            <p:ph type="sldNum" sz="quarter" idx="10"/>
          </p:nvPr>
        </p:nvSpPr>
        <p:spPr/>
        <p:txBody>
          <a:bodyPr/>
          <a:lstStyle/>
          <a:p>
            <a:fld id="{16EBE4BD-3144-4B46-ADA3-7DB3A514E1D6}" type="slidenum">
              <a:rPr lang="en-US" smtClean="0"/>
              <a:t>6</a:t>
            </a:fld>
            <a:endParaRPr lang="en-US"/>
          </a:p>
        </p:txBody>
      </p:sp>
    </p:spTree>
    <p:extLst>
      <p:ext uri="{BB962C8B-B14F-4D97-AF65-F5344CB8AC3E}">
        <p14:creationId xmlns:p14="http://schemas.microsoft.com/office/powerpoint/2010/main" val="3905310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t>
            </a:r>
            <a:r>
              <a:rPr lang="en-US" baseline="0" dirty="0"/>
              <a:t> over-simplification, but with out getting into all of the technical aspects this is roughly what happens.  The primary goal here is to understand the difference between the program on disk and in memory when it’s executing.</a:t>
            </a:r>
            <a:endParaRPr lang="en-US" dirty="0"/>
          </a:p>
        </p:txBody>
      </p:sp>
      <p:sp>
        <p:nvSpPr>
          <p:cNvPr id="4" name="Slide Number Placeholder 3"/>
          <p:cNvSpPr>
            <a:spLocks noGrp="1"/>
          </p:cNvSpPr>
          <p:nvPr>
            <p:ph type="sldNum" sz="quarter" idx="10"/>
          </p:nvPr>
        </p:nvSpPr>
        <p:spPr/>
        <p:txBody>
          <a:bodyPr/>
          <a:lstStyle/>
          <a:p>
            <a:fld id="{16EBE4BD-3144-4B46-ADA3-7DB3A514E1D6}" type="slidenum">
              <a:rPr lang="en-US" smtClean="0"/>
              <a:t>7</a:t>
            </a:fld>
            <a:endParaRPr lang="en-US"/>
          </a:p>
        </p:txBody>
      </p:sp>
    </p:spTree>
    <p:extLst>
      <p:ext uri="{BB962C8B-B14F-4D97-AF65-F5344CB8AC3E}">
        <p14:creationId xmlns:p14="http://schemas.microsoft.com/office/powerpoint/2010/main" val="33213501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BC2C3F8-920C-4239-9891-79F2271E8033}" type="slidenum">
              <a:rPr lang="en-US" smtClean="0"/>
              <a:pPr>
                <a:defRPr/>
              </a:pPr>
              <a:t>12</a:t>
            </a:fld>
            <a:endParaRPr lang="en-US"/>
          </a:p>
        </p:txBody>
      </p:sp>
    </p:spTree>
    <p:extLst>
      <p:ext uri="{BB962C8B-B14F-4D97-AF65-F5344CB8AC3E}">
        <p14:creationId xmlns:p14="http://schemas.microsoft.com/office/powerpoint/2010/main" val="4031517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BC2C3F8-920C-4239-9891-79F2271E8033}" type="slidenum">
              <a:rPr lang="en-US" smtClean="0"/>
              <a:pPr>
                <a:defRPr/>
              </a:pPr>
              <a:t>13</a:t>
            </a:fld>
            <a:endParaRPr lang="en-US"/>
          </a:p>
        </p:txBody>
      </p:sp>
    </p:spTree>
    <p:extLst>
      <p:ext uri="{BB962C8B-B14F-4D97-AF65-F5344CB8AC3E}">
        <p14:creationId xmlns:p14="http://schemas.microsoft.com/office/powerpoint/2010/main" val="3727275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hex editors,</a:t>
            </a:r>
            <a:r>
              <a:rPr lang="en-US" baseline="0" dirty="0"/>
              <a:t> such as the 010 Editor, will calculate this for you. The screenshot to the right is 010’s calculation of the file offset (versus virtual address)</a:t>
            </a:r>
            <a:endParaRPr lang="en-US" dirty="0"/>
          </a:p>
        </p:txBody>
      </p:sp>
      <p:sp>
        <p:nvSpPr>
          <p:cNvPr id="4" name="Slide Number Placeholder 3"/>
          <p:cNvSpPr>
            <a:spLocks noGrp="1"/>
          </p:cNvSpPr>
          <p:nvPr>
            <p:ph type="sldNum" sz="quarter" idx="10"/>
          </p:nvPr>
        </p:nvSpPr>
        <p:spPr/>
        <p:txBody>
          <a:bodyPr/>
          <a:lstStyle/>
          <a:p>
            <a:fld id="{16EBE4BD-3144-4B46-ADA3-7DB3A514E1D6}" type="slidenum">
              <a:rPr lang="en-US" smtClean="0"/>
              <a:t>14</a:t>
            </a:fld>
            <a:endParaRPr lang="en-US"/>
          </a:p>
        </p:txBody>
      </p:sp>
    </p:spTree>
    <p:extLst>
      <p:ext uri="{BB962C8B-B14F-4D97-AF65-F5344CB8AC3E}">
        <p14:creationId xmlns:p14="http://schemas.microsoft.com/office/powerpoint/2010/main" val="266691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 Process Hacker to view processes, if you</a:t>
            </a:r>
            <a:r>
              <a:rPr lang="en-US" baseline="0" dirty="0"/>
              <a:t> double-click the process you’ll get a dialog with multiple tabs. Use the MEMORY tab to see these details.</a:t>
            </a:r>
            <a:endParaRPr lang="en-US" dirty="0"/>
          </a:p>
          <a:p>
            <a:endParaRPr lang="en-US" dirty="0"/>
          </a:p>
          <a:p>
            <a:r>
              <a:rPr lang="en-US" dirty="0"/>
              <a:t>Here we can see</a:t>
            </a:r>
            <a:r>
              <a:rPr lang="en-US" baseline="0" dirty="0"/>
              <a:t> ASLR in action - the </a:t>
            </a:r>
            <a:r>
              <a:rPr lang="en-US" baseline="0" dirty="0" err="1"/>
              <a:t>imagebase</a:t>
            </a:r>
            <a:r>
              <a:rPr lang="en-US" baseline="0" dirty="0"/>
              <a:t> is 0x40000 but it’s loaded at 0xed0000. We know its our program because the last column shows the path to what’s loaded there. </a:t>
            </a:r>
          </a:p>
          <a:p>
            <a:endParaRPr lang="en-US" baseline="0" dirty="0"/>
          </a:p>
          <a:p>
            <a:r>
              <a:rPr lang="en-US" baseline="0" dirty="0"/>
              <a:t>And we can see that the bytes line-up - YAY!</a:t>
            </a:r>
            <a:endParaRPr lang="en-US" dirty="0"/>
          </a:p>
        </p:txBody>
      </p:sp>
      <p:sp>
        <p:nvSpPr>
          <p:cNvPr id="4" name="Slide Number Placeholder 3"/>
          <p:cNvSpPr>
            <a:spLocks noGrp="1"/>
          </p:cNvSpPr>
          <p:nvPr>
            <p:ph type="sldNum" sz="quarter" idx="10"/>
          </p:nvPr>
        </p:nvSpPr>
        <p:spPr/>
        <p:txBody>
          <a:bodyPr/>
          <a:lstStyle/>
          <a:p>
            <a:fld id="{16EBE4BD-3144-4B46-ADA3-7DB3A514E1D6}" type="slidenum">
              <a:rPr lang="en-US" smtClean="0"/>
              <a:t>16</a:t>
            </a:fld>
            <a:endParaRPr lang="en-US"/>
          </a:p>
        </p:txBody>
      </p:sp>
    </p:spTree>
    <p:extLst>
      <p:ext uri="{BB962C8B-B14F-4D97-AF65-F5344CB8AC3E}">
        <p14:creationId xmlns:p14="http://schemas.microsoft.com/office/powerpoint/2010/main" val="3043334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grpSp>
        <p:nvGrpSpPr>
          <p:cNvPr id="4" name="Group 9"/>
          <p:cNvGrpSpPr>
            <a:grpSpLocks/>
          </p:cNvGrpSpPr>
          <p:nvPr/>
        </p:nvGrpSpPr>
        <p:grpSpPr bwMode="auto">
          <a:xfrm>
            <a:off x="2249488" y="3402013"/>
            <a:ext cx="5372100" cy="2058987"/>
            <a:chOff x="914400" y="3657600"/>
            <a:chExt cx="7162800" cy="2059641"/>
          </a:xfrm>
        </p:grpSpPr>
        <p:sp>
          <p:nvSpPr>
            <p:cNvPr id="5" name="Rectangle 10"/>
            <p:cNvSpPr/>
            <p:nvPr/>
          </p:nvSpPr>
          <p:spPr>
            <a:xfrm>
              <a:off x="914400" y="3657600"/>
              <a:ext cx="7162800" cy="1295811"/>
            </a:xfrm>
            <a:prstGeom prst="rect">
              <a:avLst/>
            </a:prstGeom>
            <a:noFill/>
            <a:ln w="12700">
              <a:solidFill>
                <a:srgbClr val="2955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6" name="Rectangle 11"/>
            <p:cNvSpPr/>
            <p:nvPr/>
          </p:nvSpPr>
          <p:spPr>
            <a:xfrm>
              <a:off x="914400" y="5069335"/>
              <a:ext cx="7162800" cy="647906"/>
            </a:xfrm>
            <a:prstGeom prst="rect">
              <a:avLst/>
            </a:prstGeom>
            <a:noFill/>
            <a:ln w="12700">
              <a:solidFill>
                <a:srgbClr val="2955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7" name="Rectangle 12"/>
            <p:cNvSpPr/>
            <p:nvPr/>
          </p:nvSpPr>
          <p:spPr>
            <a:xfrm>
              <a:off x="914400" y="3657600"/>
              <a:ext cx="228600" cy="1295811"/>
            </a:xfrm>
            <a:prstGeom prst="rect">
              <a:avLst/>
            </a:prstGeom>
            <a:solidFill>
              <a:srgbClr val="2955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Rectangle 13"/>
            <p:cNvSpPr/>
            <p:nvPr/>
          </p:nvSpPr>
          <p:spPr>
            <a:xfrm>
              <a:off x="914400" y="5069335"/>
              <a:ext cx="228600" cy="647906"/>
            </a:xfrm>
            <a:prstGeom prst="rect">
              <a:avLst/>
            </a:prstGeom>
            <a:solidFill>
              <a:srgbClr val="2955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grpSp>
      <p:sp>
        <p:nvSpPr>
          <p:cNvPr id="15" name="Title 1"/>
          <p:cNvSpPr>
            <a:spLocks noGrp="1"/>
          </p:cNvSpPr>
          <p:nvPr>
            <p:ph type="ctrTitle"/>
          </p:nvPr>
        </p:nvSpPr>
        <p:spPr>
          <a:xfrm>
            <a:off x="2629775" y="3616586"/>
            <a:ext cx="4611655" cy="803564"/>
          </a:xfrm>
          <a:prstGeom prst="rect">
            <a:avLst/>
          </a:prstGeom>
        </p:spPr>
        <p:txBody>
          <a:bodyPr anchor="b">
            <a:noAutofit/>
          </a:bodyPr>
          <a:lstStyle>
            <a:lvl1pPr algn="l">
              <a:defRPr lang="en-US" sz="3000" b="1" kern="1200" baseline="0" dirty="0" smtClean="0">
                <a:solidFill>
                  <a:srgbClr val="2955A6"/>
                </a:solidFill>
                <a:latin typeface="+mj-lt"/>
                <a:ea typeface="+mj-ea"/>
                <a:cs typeface="+mj-cs"/>
              </a:defRPr>
            </a:lvl1pPr>
          </a:lstStyle>
          <a:p>
            <a:r>
              <a:rPr lang="en-US" dirty="0"/>
              <a:t>Click to edit Master title style</a:t>
            </a:r>
          </a:p>
        </p:txBody>
      </p:sp>
      <p:sp>
        <p:nvSpPr>
          <p:cNvPr id="20" name="Text Placeholder 19"/>
          <p:cNvSpPr>
            <a:spLocks noGrp="1"/>
          </p:cNvSpPr>
          <p:nvPr>
            <p:ph type="body" sz="quarter" idx="13"/>
          </p:nvPr>
        </p:nvSpPr>
        <p:spPr>
          <a:xfrm>
            <a:off x="2629775" y="4998325"/>
            <a:ext cx="4220429" cy="278892"/>
          </a:xfrm>
          <a:prstGeom prst="rect">
            <a:avLst/>
          </a:prstGeom>
        </p:spPr>
        <p:txBody>
          <a:bodyPr anchor="ctr"/>
          <a:lstStyle>
            <a:lvl1pPr marL="0" indent="0">
              <a:buNone/>
              <a:defRPr/>
            </a:lvl1pPr>
            <a:lvl3pPr marL="685800" indent="0">
              <a:buNone/>
              <a:defRPr/>
            </a:lvl3pPr>
            <a:lvl5pPr marL="1371600" indent="0" algn="l">
              <a:buNone/>
              <a:defRPr/>
            </a:lvl5pPr>
          </a:lstStyle>
          <a:p>
            <a:pPr lvl="0"/>
            <a:r>
              <a:rPr lang="en-US"/>
              <a:t>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628650" y="1825625"/>
            <a:ext cx="78867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p:cNvSpPr>
            <a:spLocks noGrp="1"/>
          </p:cNvSpPr>
          <p:nvPr>
            <p:ph type="sldNum" sz="quarter" idx="10"/>
          </p:nvPr>
        </p:nvSpPr>
        <p:spPr/>
        <p:txBody>
          <a:bodyPr/>
          <a:lstStyle>
            <a:lvl1pPr>
              <a:defRPr/>
            </a:lvl1pPr>
          </a:lstStyle>
          <a:p>
            <a:pPr>
              <a:defRPr/>
            </a:pPr>
            <a:fld id="{A722859C-89A0-4C1D-B3B9-DD0F9998A67A}"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Slide Number Placeholder 5"/>
          <p:cNvSpPr>
            <a:spLocks noGrp="1"/>
          </p:cNvSpPr>
          <p:nvPr>
            <p:ph type="sldNum" sz="quarter" idx="10"/>
          </p:nvPr>
        </p:nvSpPr>
        <p:spPr/>
        <p:txBody>
          <a:bodyPr/>
          <a:lstStyle>
            <a:lvl1pPr>
              <a:defRPr/>
            </a:lvl1pPr>
          </a:lstStyle>
          <a:p>
            <a:pPr>
              <a:defRPr/>
            </a:pPr>
            <a:fld id="{4DC01FE8-1818-4A56-B30A-CCD984F456E0}" type="slidenum">
              <a:rPr lang="en-US"/>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10"/>
          </p:nvPr>
        </p:nvSpPr>
        <p:spPr/>
        <p:txBody>
          <a:bodyPr/>
          <a:lstStyle>
            <a:lvl1pPr>
              <a:defRPr/>
            </a:lvl1pPr>
          </a:lstStyle>
          <a:p>
            <a:pPr>
              <a:defRPr/>
            </a:pPr>
            <a:fld id="{334CB3A4-4A00-44DB-9BF1-EB2CA51DEF97}"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p:cNvSpPr>
            <a:spLocks noGrp="1"/>
          </p:cNvSpPr>
          <p:nvPr>
            <p:ph type="sldNum" sz="quarter" idx="10"/>
          </p:nvPr>
        </p:nvSpPr>
        <p:spPr/>
        <p:txBody>
          <a:bodyPr/>
          <a:lstStyle>
            <a:lvl1pPr>
              <a:defRPr/>
            </a:lvl1pPr>
          </a:lstStyle>
          <a:p>
            <a:pPr>
              <a:defRPr/>
            </a:pPr>
            <a:fld id="{77754BC4-0553-463F-B622-46053397F1DF}"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en-US"/>
              <a:t>Click to edit Master title style</a:t>
            </a:r>
          </a:p>
        </p:txBody>
      </p:sp>
      <p:sp>
        <p:nvSpPr>
          <p:cNvPr id="3" name="Slide Number Placeholder 5"/>
          <p:cNvSpPr>
            <a:spLocks noGrp="1"/>
          </p:cNvSpPr>
          <p:nvPr>
            <p:ph type="sldNum" sz="quarter" idx="10"/>
          </p:nvPr>
        </p:nvSpPr>
        <p:spPr/>
        <p:txBody>
          <a:bodyPr/>
          <a:lstStyle>
            <a:lvl1pPr>
              <a:defRPr/>
            </a:lvl1pPr>
          </a:lstStyle>
          <a:p>
            <a:pPr>
              <a:defRPr/>
            </a:pPr>
            <a:fld id="{501CD291-EBF4-47B8-BDB1-CD835FFC1B30}"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Slide Number Placeholder 5"/>
          <p:cNvSpPr>
            <a:spLocks noGrp="1"/>
          </p:cNvSpPr>
          <p:nvPr>
            <p:ph type="sldNum" sz="quarter" idx="10"/>
          </p:nvPr>
        </p:nvSpPr>
        <p:spPr/>
        <p:txBody>
          <a:bodyPr/>
          <a:lstStyle>
            <a:lvl1pPr>
              <a:defRPr/>
            </a:lvl1pPr>
          </a:lstStyle>
          <a:p>
            <a:pPr>
              <a:defRPr/>
            </a:pPr>
            <a:fld id="{6E0CF714-F625-4053-9B06-9C6DF9A769BA}"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a:prstGeom prst="rect">
            <a:avLst/>
          </a:prstGeo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Slide Number Placeholder 5"/>
          <p:cNvSpPr>
            <a:spLocks noGrp="1"/>
          </p:cNvSpPr>
          <p:nvPr>
            <p:ph type="sldNum" sz="quarter" idx="10"/>
          </p:nvPr>
        </p:nvSpPr>
        <p:spPr/>
        <p:txBody>
          <a:bodyPr/>
          <a:lstStyle>
            <a:lvl1pPr>
              <a:defRPr/>
            </a:lvl1pPr>
          </a:lstStyle>
          <a:p>
            <a:pPr>
              <a:defRPr/>
            </a:pPr>
            <a:fld id="{E79DFBFE-FF7D-4FA1-B21A-29DE57699197}"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Last Slide">
    <p:spTree>
      <p:nvGrpSpPr>
        <p:cNvPr id="1" name=""/>
        <p:cNvGrpSpPr/>
        <p:nvPr/>
      </p:nvGrpSpPr>
      <p:grpSpPr>
        <a:xfrm>
          <a:off x="0" y="0"/>
          <a:ext cx="0" cy="0"/>
          <a:chOff x="0" y="0"/>
          <a:chExt cx="0" cy="0"/>
        </a:xfrm>
      </p:grpSpPr>
      <p:pic>
        <p:nvPicPr>
          <p:cNvPr id="2" name="Picture 1"/>
          <p:cNvPicPr>
            <a:picLocks noChangeAspect="1"/>
          </p:cNvPicPr>
          <p:nvPr/>
        </p:nvPicPr>
        <p:blipFill>
          <a:blip r:embed="rId2"/>
          <a:srcRect/>
          <a:stretch>
            <a:fillRect/>
          </a:stretch>
        </p:blipFill>
        <p:spPr bwMode="auto">
          <a:xfrm>
            <a:off x="1792288" y="187325"/>
            <a:ext cx="5551487" cy="6670675"/>
          </a:xfrm>
          <a:prstGeom prst="rect">
            <a:avLst/>
          </a:prstGeom>
          <a:noFill/>
          <a:ln w="9525">
            <a:noFill/>
            <a:miter lim="800000"/>
            <a:headEnd/>
            <a:tailEnd/>
          </a:ln>
        </p:spPr>
      </p:pic>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hyperlink" Target="https://creativecommons.org/licenses/by/4.0/"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020050" y="6329363"/>
            <a:ext cx="495300" cy="365125"/>
          </a:xfrm>
          <a:prstGeom prst="rect">
            <a:avLst/>
          </a:prstGeom>
        </p:spPr>
        <p:txBody>
          <a:bodyPr vert="horz" lIns="91440" tIns="45720" rIns="91440" bIns="45720" rtlCol="0" anchor="ctr"/>
          <a:lstStyle>
            <a:lvl1pPr algn="r" fontAlgn="auto">
              <a:spcBef>
                <a:spcPts val="0"/>
              </a:spcBef>
              <a:spcAft>
                <a:spcPts val="0"/>
              </a:spcAft>
              <a:defRPr sz="900">
                <a:solidFill>
                  <a:schemeClr val="tx1">
                    <a:tint val="75000"/>
                  </a:schemeClr>
                </a:solidFill>
                <a:latin typeface="+mn-lt"/>
                <a:cs typeface="+mn-cs"/>
              </a:defRPr>
            </a:lvl1pPr>
          </a:lstStyle>
          <a:p>
            <a:pPr>
              <a:defRPr/>
            </a:pPr>
            <a:fld id="{FB267019-40B7-405C-98B7-75F3216AFF79}" type="slidenum">
              <a:rPr lang="en-US"/>
              <a:pPr>
                <a:defRPr/>
              </a:pPr>
              <a:t>‹#›</a:t>
            </a:fld>
            <a:endParaRPr lang="en-US" dirty="0"/>
          </a:p>
        </p:txBody>
      </p:sp>
      <p:sp>
        <p:nvSpPr>
          <p:cNvPr id="1027" name="Title Placeholder 6"/>
          <p:cNvSpPr>
            <a:spLocks noGrp="1"/>
          </p:cNvSpPr>
          <p:nvPr>
            <p:ph type="title"/>
          </p:nvPr>
        </p:nvSpPr>
        <p:spPr bwMode="auto">
          <a:xfrm>
            <a:off x="628650" y="457200"/>
            <a:ext cx="5686425" cy="11017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Text Placeholder 3"/>
          <p:cNvSpPr>
            <a:spLocks noGrp="1"/>
          </p:cNvSpPr>
          <p:nvPr>
            <p:ph type="body" idx="1"/>
          </p:nvPr>
        </p:nvSpPr>
        <p:spPr bwMode="auto">
          <a:xfrm>
            <a:off x="628650" y="1825625"/>
            <a:ext cx="7886700" cy="44831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t>
            </a:r>
          </a:p>
          <a:p>
            <a:pPr lvl="0"/>
            <a:r>
              <a:rPr lang="en-US"/>
              <a:t>aster text styles</a:t>
            </a:r>
          </a:p>
          <a:p>
            <a:pPr lvl="1"/>
            <a:r>
              <a:rPr lang="en-US"/>
              <a:t>Second levelThird level</a:t>
            </a:r>
          </a:p>
          <a:p>
            <a:pPr lvl="3"/>
            <a:r>
              <a:rPr lang="en-US"/>
              <a:t>Fourth level</a:t>
            </a:r>
          </a:p>
          <a:p>
            <a:pPr lvl="4"/>
            <a:r>
              <a:rPr lang="en-US"/>
              <a:t>Fifth level</a:t>
            </a:r>
          </a:p>
        </p:txBody>
      </p:sp>
      <p:sp>
        <p:nvSpPr>
          <p:cNvPr id="13" name="Rectangle 2"/>
          <p:cNvSpPr>
            <a:spLocks noChangeArrowheads="1"/>
          </p:cNvSpPr>
          <p:nvPr/>
        </p:nvSpPr>
        <p:spPr bwMode="auto">
          <a:xfrm>
            <a:off x="0" y="90488"/>
            <a:ext cx="138113" cy="276225"/>
          </a:xfrm>
          <a:prstGeom prst="rect">
            <a:avLst/>
          </a:prstGeom>
          <a:noFill/>
          <a:ln>
            <a:noFill/>
          </a:ln>
          <a:effectLst/>
          <a:extLst/>
        </p:spPr>
        <p:txBody>
          <a:bodyPr wrap="none" lIns="68580" tIns="34290" rIns="68580" bIns="34290" anchor="ctr">
            <a:spAutoFit/>
          </a:bodyPr>
          <a:lstStyle/>
          <a:p>
            <a:pPr fontAlgn="auto">
              <a:spcBef>
                <a:spcPts val="0"/>
              </a:spcBef>
              <a:spcAft>
                <a:spcPts val="0"/>
              </a:spcAft>
              <a:defRPr/>
            </a:pPr>
            <a:endParaRPr lang="en-US" sz="1350">
              <a:latin typeface="+mn-lt"/>
              <a:cs typeface="+mn-cs"/>
            </a:endParaRPr>
          </a:p>
        </p:txBody>
      </p:sp>
      <p:pic>
        <p:nvPicPr>
          <p:cNvPr id="1030" name="Picture 2" descr="reative Commons License"/>
          <p:cNvPicPr>
            <a:picLocks noChangeAspect="1" noChangeArrowheads="1"/>
          </p:cNvPicPr>
          <p:nvPr userDrawn="1"/>
        </p:nvPicPr>
        <p:blipFill>
          <a:blip r:embed="rId11"/>
          <a:srcRect/>
          <a:stretch>
            <a:fillRect/>
          </a:stretch>
        </p:blipFill>
        <p:spPr bwMode="auto">
          <a:xfrm>
            <a:off x="138113" y="6402388"/>
            <a:ext cx="838200" cy="292100"/>
          </a:xfrm>
          <a:prstGeom prst="rect">
            <a:avLst/>
          </a:prstGeom>
          <a:noFill/>
          <a:ln w="9525">
            <a:noFill/>
            <a:miter lim="800000"/>
            <a:headEnd/>
            <a:tailEnd/>
          </a:ln>
        </p:spPr>
      </p:pic>
      <p:sp>
        <p:nvSpPr>
          <p:cNvPr id="3" name="Rectangle 3"/>
          <p:cNvSpPr>
            <a:spLocks noChangeArrowheads="1"/>
          </p:cNvSpPr>
          <p:nvPr userDrawn="1"/>
        </p:nvSpPr>
        <p:spPr bwMode="auto">
          <a:xfrm>
            <a:off x="976313" y="6415088"/>
            <a:ext cx="5700712" cy="246062"/>
          </a:xfrm>
          <a:prstGeom prst="rect">
            <a:avLst/>
          </a:prstGeom>
          <a:noFill/>
          <a:ln>
            <a:noFill/>
          </a:ln>
          <a:effectLst/>
          <a:extLst/>
        </p:spPr>
        <p:txBody>
          <a:bodyPr wrap="none" anchor="ctr">
            <a:spAutoFit/>
          </a:bodyPr>
          <a:lstStyle/>
          <a:p>
            <a:pPr defTabSz="914400" eaLnBrk="0" hangingPunct="0">
              <a:defRPr/>
            </a:pPr>
            <a:r>
              <a:rPr lang="x-none" altLang="x-none" sz="1000" dirty="0">
                <a:cs typeface="+mn-cs"/>
              </a:rPr>
              <a:t>  This document is licensed with a </a:t>
            </a:r>
            <a:r>
              <a:rPr lang="x-none" altLang="x-none" sz="1000" dirty="0">
                <a:cs typeface="+mn-cs"/>
                <a:hlinkClick r:id="rId12"/>
              </a:rPr>
              <a:t>Creative Commons Attribution 4.0 International License</a:t>
            </a:r>
            <a:r>
              <a:rPr lang="x-none" altLang="x-none" sz="1000" dirty="0">
                <a:cs typeface="+mn-cs"/>
              </a:rPr>
              <a:t> ©2017 </a:t>
            </a:r>
          </a:p>
        </p:txBody>
      </p:sp>
    </p:spTree>
  </p:cSld>
  <p:clrMap bg1="lt1" tx1="dk1" bg2="lt2" tx2="dk2" accent1="accent1" accent2="accent2" accent3="accent3" accent4="accent4" accent5="accent5" accent6="accent6" hlink="hlink" folHlink="folHlink"/>
  <p:sldLayoutIdLst>
    <p:sldLayoutId id="2147483696" r:id="rId1"/>
    <p:sldLayoutId id="2147483689" r:id="rId2"/>
    <p:sldLayoutId id="2147483690" r:id="rId3"/>
    <p:sldLayoutId id="2147483691" r:id="rId4"/>
    <p:sldLayoutId id="2147483692" r:id="rId5"/>
    <p:sldLayoutId id="2147483693" r:id="rId6"/>
    <p:sldLayoutId id="2147483694" r:id="rId7"/>
    <p:sldLayoutId id="2147483695" r:id="rId8"/>
    <p:sldLayoutId id="2147483697" r:id="rId9"/>
  </p:sldLayoutIdLst>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itchFamily="34" charset="0"/>
        </a:defRPr>
      </a:lvl5pPr>
      <a:lvl6pPr marL="457200" algn="l" defTabSz="685800" rtl="0" fontAlgn="base">
        <a:lnSpc>
          <a:spcPct val="90000"/>
        </a:lnSpc>
        <a:spcBef>
          <a:spcPct val="0"/>
        </a:spcBef>
        <a:spcAft>
          <a:spcPct val="0"/>
        </a:spcAft>
        <a:defRPr sz="3300">
          <a:solidFill>
            <a:schemeClr val="tx1"/>
          </a:solidFill>
          <a:latin typeface="Calibri Light" pitchFamily="34" charset="0"/>
        </a:defRPr>
      </a:lvl6pPr>
      <a:lvl7pPr marL="914400" algn="l" defTabSz="685800" rtl="0" fontAlgn="base">
        <a:lnSpc>
          <a:spcPct val="90000"/>
        </a:lnSpc>
        <a:spcBef>
          <a:spcPct val="0"/>
        </a:spcBef>
        <a:spcAft>
          <a:spcPct val="0"/>
        </a:spcAft>
        <a:defRPr sz="3300">
          <a:solidFill>
            <a:schemeClr val="tx1"/>
          </a:solidFill>
          <a:latin typeface="Calibri Light" pitchFamily="34" charset="0"/>
        </a:defRPr>
      </a:lvl7pPr>
      <a:lvl8pPr marL="1371600" algn="l" defTabSz="685800" rtl="0" fontAlgn="base">
        <a:lnSpc>
          <a:spcPct val="90000"/>
        </a:lnSpc>
        <a:spcBef>
          <a:spcPct val="0"/>
        </a:spcBef>
        <a:spcAft>
          <a:spcPct val="0"/>
        </a:spcAft>
        <a:defRPr sz="3300">
          <a:solidFill>
            <a:schemeClr val="tx1"/>
          </a:solidFill>
          <a:latin typeface="Calibri Light" pitchFamily="34" charset="0"/>
        </a:defRPr>
      </a:lvl8pPr>
      <a:lvl9pPr marL="1828800" algn="l" defTabSz="685800" rtl="0" fontAlgn="base">
        <a:lnSpc>
          <a:spcPct val="90000"/>
        </a:lnSpc>
        <a:spcBef>
          <a:spcPct val="0"/>
        </a:spcBef>
        <a:spcAft>
          <a:spcPct val="0"/>
        </a:spcAft>
        <a:defRPr sz="3300">
          <a:solidFill>
            <a:schemeClr val="tx1"/>
          </a:solidFill>
          <a:latin typeface="Calibri Light" pitchFamily="34" charset="0"/>
        </a:defRPr>
      </a:lvl9pPr>
    </p:titleStyle>
    <p:bodyStyle>
      <a:lvl1pPr marL="171450" indent="-171450" algn="l" defTabSz="685800" rtl="0" eaLnBrk="0" fontAlgn="base" hangingPunct="0">
        <a:lnSpc>
          <a:spcPct val="90000"/>
        </a:lnSpc>
        <a:spcBef>
          <a:spcPts val="750"/>
        </a:spcBef>
        <a:spcAft>
          <a:spcPct val="0"/>
        </a:spcAft>
        <a:buFont typeface="Arial"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1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1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30488" y="3616325"/>
            <a:ext cx="4611687" cy="803275"/>
          </a:xfrm>
        </p:spPr>
        <p:txBody>
          <a:bodyPr rtlCol="0">
            <a:normAutofit fontScale="90000"/>
          </a:bodyPr>
          <a:lstStyle/>
          <a:p>
            <a:pPr eaLnBrk="1" fontAlgn="auto" hangingPunct="1">
              <a:spcAft>
                <a:spcPts val="0"/>
              </a:spcAft>
              <a:defRPr/>
            </a:pPr>
            <a:br>
              <a:rPr sz="3300" dirty="0"/>
            </a:br>
            <a:br>
              <a:rPr sz="3300" dirty="0"/>
            </a:br>
            <a:r>
              <a:rPr lang="en-US" sz="3300" dirty="0"/>
              <a:t>Processes and Virtual Memory</a:t>
            </a:r>
            <a:endParaRPr dirty="0"/>
          </a:p>
        </p:txBody>
      </p:sp>
      <p:sp>
        <p:nvSpPr>
          <p:cNvPr id="12290" name="Subtitle 2"/>
          <p:cNvSpPr>
            <a:spLocks noGrp="1"/>
          </p:cNvSpPr>
          <p:nvPr>
            <p:ph type="body" sz="quarter" idx="13"/>
          </p:nvPr>
        </p:nvSpPr>
        <p:spPr>
          <a:xfrm>
            <a:off x="2630488" y="4999038"/>
            <a:ext cx="4219575" cy="277812"/>
          </a:xfrm>
        </p:spPr>
        <p:txBody>
          <a:bodyPr/>
          <a:lstStyle/>
          <a:p>
            <a:pPr eaLnBrk="1" hangingPunct="1"/>
            <a:r>
              <a:rPr lang="en-US" sz="2000" b="1">
                <a:solidFill>
                  <a:srgbClr val="2F5597"/>
                </a:solidFill>
              </a:rPr>
              <a:t>Lesson </a:t>
            </a:r>
            <a:r>
              <a:rPr lang="en-US" sz="2000" b="1" dirty="0">
                <a:solidFill>
                  <a:srgbClr val="2F5597"/>
                </a:solidFill>
              </a:rPr>
              <a:t>14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Virtual Memory</a:t>
            </a:r>
          </a:p>
        </p:txBody>
      </p:sp>
      <p:sp>
        <p:nvSpPr>
          <p:cNvPr id="3" name="Content Placeholder 2"/>
          <p:cNvSpPr>
            <a:spLocks noGrp="1"/>
          </p:cNvSpPr>
          <p:nvPr>
            <p:ph idx="1"/>
          </p:nvPr>
        </p:nvSpPr>
        <p:spPr/>
        <p:txBody>
          <a:bodyPr>
            <a:normAutofit/>
          </a:bodyPr>
          <a:lstStyle/>
          <a:p>
            <a:r>
              <a:rPr lang="en-US" sz="2000" dirty="0"/>
              <a:t>When process accesses memory, consults a page table</a:t>
            </a:r>
          </a:p>
          <a:p>
            <a:pPr lvl="1"/>
            <a:r>
              <a:rPr lang="en-US" sz="2000" dirty="0"/>
              <a:t>Tells process which physical address to use</a:t>
            </a:r>
          </a:p>
          <a:p>
            <a:pPr lvl="1"/>
            <a:endParaRPr lang="en-US" sz="2000" dirty="0"/>
          </a:p>
          <a:p>
            <a:r>
              <a:rPr lang="en-US" sz="2000" dirty="0"/>
              <a:t>Don’t map each byte, instead use pages</a:t>
            </a:r>
          </a:p>
          <a:p>
            <a:endParaRPr lang="en-US" sz="2000" dirty="0"/>
          </a:p>
          <a:p>
            <a:r>
              <a:rPr lang="en-US" sz="2000" dirty="0"/>
              <a:t>Processor can enforce rules on how memory is accessed</a:t>
            </a:r>
          </a:p>
          <a:p>
            <a:pPr lvl="1"/>
            <a:r>
              <a:rPr lang="en-US" sz="2000" dirty="0"/>
              <a:t>We have sections in the PE because processor needs to treat modules differently</a:t>
            </a:r>
          </a:p>
          <a:p>
            <a:pPr lvl="1"/>
            <a:r>
              <a:rPr lang="en-US" sz="2000" dirty="0"/>
              <a:t>At load time, memory manager sets access rights: r, w, x</a:t>
            </a:r>
          </a:p>
          <a:p>
            <a:pPr lvl="1"/>
            <a:r>
              <a:rPr lang="en-US" sz="2000" dirty="0"/>
              <a:t>Permissions come from settings in section header</a:t>
            </a:r>
          </a:p>
          <a:p>
            <a:pPr lvl="1"/>
            <a:r>
              <a:rPr lang="en-US" sz="2000" dirty="0"/>
              <a:t>Sections typically start on a fresh page</a:t>
            </a:r>
          </a:p>
        </p:txBody>
      </p:sp>
    </p:spTree>
    <p:extLst>
      <p:ext uri="{BB962C8B-B14F-4D97-AF65-F5344CB8AC3E}">
        <p14:creationId xmlns:p14="http://schemas.microsoft.com/office/powerpoint/2010/main" val="3564986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Paging</a:t>
            </a:r>
          </a:p>
        </p:txBody>
      </p:sp>
      <p:sp>
        <p:nvSpPr>
          <p:cNvPr id="3" name="Content Placeholder 2"/>
          <p:cNvSpPr>
            <a:spLocks noGrp="1"/>
          </p:cNvSpPr>
          <p:nvPr>
            <p:ph idx="1"/>
          </p:nvPr>
        </p:nvSpPr>
        <p:spPr/>
        <p:txBody>
          <a:bodyPr>
            <a:normAutofit/>
          </a:bodyPr>
          <a:lstStyle/>
          <a:p>
            <a:pPr>
              <a:lnSpc>
                <a:spcPct val="70000"/>
              </a:lnSpc>
            </a:pPr>
            <a:r>
              <a:rPr lang="en-US" sz="2000" dirty="0"/>
              <a:t>Memory management scheme</a:t>
            </a:r>
          </a:p>
          <a:p>
            <a:pPr>
              <a:lnSpc>
                <a:spcPct val="70000"/>
              </a:lnSpc>
            </a:pPr>
            <a:endParaRPr lang="en-US" sz="2000" dirty="0"/>
          </a:p>
          <a:p>
            <a:pPr>
              <a:lnSpc>
                <a:spcPct val="70000"/>
              </a:lnSpc>
            </a:pPr>
            <a:r>
              <a:rPr lang="en-US" sz="2000" dirty="0"/>
              <a:t>Allows for retrieval of data from secondary storage (HDD) for use in primary storage (RAM)</a:t>
            </a:r>
          </a:p>
          <a:p>
            <a:pPr>
              <a:lnSpc>
                <a:spcPct val="70000"/>
              </a:lnSpc>
            </a:pPr>
            <a:endParaRPr lang="en-US" sz="2000" dirty="0"/>
          </a:p>
          <a:p>
            <a:pPr>
              <a:lnSpc>
                <a:spcPct val="70000"/>
              </a:lnSpc>
            </a:pPr>
            <a:r>
              <a:rPr lang="en-US" sz="2000" dirty="0"/>
              <a:t>OS retrieves data from secondary storage in same-size blocks – pages</a:t>
            </a:r>
          </a:p>
          <a:p>
            <a:pPr lvl="1">
              <a:lnSpc>
                <a:spcPct val="70000"/>
              </a:lnSpc>
            </a:pPr>
            <a:r>
              <a:rPr lang="en-US" sz="2000" dirty="0"/>
              <a:t>This allows for contiguous virtual address space and non-contiguous physical address space</a:t>
            </a:r>
          </a:p>
          <a:p>
            <a:pPr lvl="1">
              <a:lnSpc>
                <a:spcPct val="70000"/>
              </a:lnSpc>
            </a:pPr>
            <a:endParaRPr lang="en-US" sz="2000" dirty="0"/>
          </a:p>
          <a:p>
            <a:pPr>
              <a:lnSpc>
                <a:spcPct val="70000"/>
              </a:lnSpc>
            </a:pPr>
            <a:r>
              <a:rPr lang="en-US" sz="2000" dirty="0"/>
              <a:t>Page Faults</a:t>
            </a:r>
          </a:p>
          <a:p>
            <a:pPr lvl="1">
              <a:lnSpc>
                <a:spcPct val="70000"/>
              </a:lnSpc>
            </a:pPr>
            <a:r>
              <a:rPr lang="en-US" sz="2000" dirty="0"/>
              <a:t>Program attempts to access page not in RAM</a:t>
            </a:r>
          </a:p>
          <a:p>
            <a:pPr lvl="1">
              <a:lnSpc>
                <a:spcPct val="70000"/>
              </a:lnSpc>
            </a:pPr>
            <a:r>
              <a:rPr lang="en-US" sz="2000" dirty="0"/>
              <a:t>OS takes over and loads the desired page – expensive </a:t>
            </a:r>
          </a:p>
          <a:p>
            <a:pPr lvl="2">
              <a:lnSpc>
                <a:spcPct val="70000"/>
              </a:lnSpc>
            </a:pPr>
            <a:r>
              <a:rPr lang="en-US" sz="2000" dirty="0"/>
              <a:t>May need to write a page to secondary storage</a:t>
            </a:r>
          </a:p>
        </p:txBody>
      </p:sp>
    </p:spTree>
    <p:extLst>
      <p:ext uri="{BB962C8B-B14F-4D97-AF65-F5344CB8AC3E}">
        <p14:creationId xmlns:p14="http://schemas.microsoft.com/office/powerpoint/2010/main" val="1066340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Executing a Program</a:t>
            </a:r>
          </a:p>
        </p:txBody>
      </p:sp>
      <p:sp>
        <p:nvSpPr>
          <p:cNvPr id="3" name="Content Placeholder 2"/>
          <p:cNvSpPr>
            <a:spLocks noGrp="1"/>
          </p:cNvSpPr>
          <p:nvPr>
            <p:ph idx="1"/>
          </p:nvPr>
        </p:nvSpPr>
        <p:spPr/>
        <p:txBody>
          <a:bodyPr/>
          <a:lstStyle/>
          <a:p>
            <a:r>
              <a:rPr lang="en-US" dirty="0"/>
              <a:t>By understanding the PE file format, we can identify where the program should be loaded in memory and where it’s execution point will be</a:t>
            </a:r>
          </a:p>
          <a:p>
            <a:pPr lvl="1"/>
            <a:endParaRPr lang="en-US" dirty="0"/>
          </a:p>
          <a:p>
            <a:r>
              <a:rPr lang="en-US" dirty="0"/>
              <a:t>IMAGE_NT_HEADERS -&gt; IMAGE_OPTIONAL_HEADER32:</a:t>
            </a:r>
          </a:p>
          <a:p>
            <a:pPr lvl="1"/>
            <a:r>
              <a:rPr lang="en-US" dirty="0" err="1"/>
              <a:t>AddressOfEntryPoint</a:t>
            </a:r>
            <a:r>
              <a:rPr lang="en-US" dirty="0"/>
              <a:t> - DWORD that defines START (not necessarily main though)</a:t>
            </a:r>
          </a:p>
          <a:p>
            <a:pPr lvl="2"/>
            <a:r>
              <a:rPr lang="en-US" dirty="0"/>
              <a:t>RVA</a:t>
            </a:r>
          </a:p>
          <a:p>
            <a:pPr lvl="1"/>
            <a:r>
              <a:rPr lang="en-US" dirty="0" err="1"/>
              <a:t>ImageBase</a:t>
            </a:r>
            <a:r>
              <a:rPr lang="en-US" dirty="0"/>
              <a:t> - DWORD that defines where the program should be loaded into memory</a:t>
            </a:r>
          </a:p>
          <a:p>
            <a:pPr lvl="2"/>
            <a:r>
              <a:rPr lang="en-US" dirty="0"/>
              <a:t>By default most compilers use 0x400000. ASLR will randomize this value during run-time</a:t>
            </a:r>
          </a:p>
        </p:txBody>
      </p:sp>
      <p:pic>
        <p:nvPicPr>
          <p:cNvPr id="4" name="Picture 3" title="structures"/>
          <p:cNvPicPr>
            <a:picLocks noChangeAspect="1"/>
          </p:cNvPicPr>
          <p:nvPr/>
        </p:nvPicPr>
        <p:blipFill>
          <a:blip r:embed="rId3"/>
          <a:stretch>
            <a:fillRect/>
          </a:stretch>
        </p:blipFill>
        <p:spPr>
          <a:xfrm>
            <a:off x="884520" y="2555479"/>
            <a:ext cx="7374959" cy="3621484"/>
          </a:xfrm>
          <a:prstGeom prst="rect">
            <a:avLst/>
          </a:prstGeom>
        </p:spPr>
      </p:pic>
    </p:spTree>
    <p:extLst>
      <p:ext uri="{BB962C8B-B14F-4D97-AF65-F5344CB8AC3E}">
        <p14:creationId xmlns:p14="http://schemas.microsoft.com/office/powerpoint/2010/main" val="3817263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grpId="0" nodeType="clickEffect">
                                  <p:stCondLst>
                                    <p:cond delay="0"/>
                                  </p:stCondLst>
                                  <p:childTnLst>
                                    <p:animEffect transition="out" filter="blinds(horizontal)">
                                      <p:cBhvr>
                                        <p:cTn id="12" dur="500"/>
                                        <p:tgtEl>
                                          <p:spTgt spid="3">
                                            <p:txEl>
                                              <p:pRg st="0" end="0"/>
                                            </p:txEl>
                                          </p:spTgt>
                                        </p:tgtEl>
                                      </p:cBhvr>
                                    </p:animEffect>
                                    <p:set>
                                      <p:cBhvr>
                                        <p:cTn id="13"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3" presetClass="exit" presetSubtype="10" fill="hold" grpId="0" nodeType="clickEffect">
                                  <p:stCondLst>
                                    <p:cond delay="0"/>
                                  </p:stCondLst>
                                  <p:childTnLst>
                                    <p:animEffect transition="out" filter="blinds(horizontal)">
                                      <p:cBhvr>
                                        <p:cTn id="17" dur="500"/>
                                        <p:tgtEl>
                                          <p:spTgt spid="3">
                                            <p:txEl>
                                              <p:pRg st="2" end="2"/>
                                            </p:txEl>
                                          </p:spTgt>
                                        </p:tgtEl>
                                      </p:cBhvr>
                                    </p:animEffect>
                                    <p:set>
                                      <p:cBhvr>
                                        <p:cTn id="18" dur="1" fill="hold">
                                          <p:stCondLst>
                                            <p:cond delay="499"/>
                                          </p:stCondLst>
                                        </p:cTn>
                                        <p:tgtEl>
                                          <p:spTgt spid="3">
                                            <p:txEl>
                                              <p:pRg st="2" end="2"/>
                                            </p:txEl>
                                          </p:spTgt>
                                        </p:tgtEl>
                                        <p:attrNameLst>
                                          <p:attrName>style.visibility</p:attrName>
                                        </p:attrNameLst>
                                      </p:cBhvr>
                                      <p:to>
                                        <p:strVal val="hidden"/>
                                      </p:to>
                                    </p:set>
                                  </p:childTnLst>
                                </p:cTn>
                              </p:par>
                              <p:par>
                                <p:cTn id="19" presetID="3" presetClass="exit" presetSubtype="10" fill="hold" grpId="0" nodeType="withEffect">
                                  <p:stCondLst>
                                    <p:cond delay="0"/>
                                  </p:stCondLst>
                                  <p:childTnLst>
                                    <p:animEffect transition="out" filter="blinds(horizontal)">
                                      <p:cBhvr>
                                        <p:cTn id="20" dur="500"/>
                                        <p:tgtEl>
                                          <p:spTgt spid="3">
                                            <p:txEl>
                                              <p:pRg st="3" end="3"/>
                                            </p:txEl>
                                          </p:spTgt>
                                        </p:tgtEl>
                                      </p:cBhvr>
                                    </p:animEffect>
                                    <p:set>
                                      <p:cBhvr>
                                        <p:cTn id="21" dur="1" fill="hold">
                                          <p:stCondLst>
                                            <p:cond delay="499"/>
                                          </p:stCondLst>
                                        </p:cTn>
                                        <p:tgtEl>
                                          <p:spTgt spid="3">
                                            <p:txEl>
                                              <p:pRg st="3" end="3"/>
                                            </p:txEl>
                                          </p:spTgt>
                                        </p:tgtEl>
                                        <p:attrNameLst>
                                          <p:attrName>style.visibility</p:attrName>
                                        </p:attrNameLst>
                                      </p:cBhvr>
                                      <p:to>
                                        <p:strVal val="hidden"/>
                                      </p:to>
                                    </p:set>
                                  </p:childTnLst>
                                </p:cTn>
                              </p:par>
                              <p:par>
                                <p:cTn id="22" presetID="3" presetClass="exit" presetSubtype="10" fill="hold" grpId="0" nodeType="withEffect">
                                  <p:stCondLst>
                                    <p:cond delay="0"/>
                                  </p:stCondLst>
                                  <p:childTnLst>
                                    <p:animEffect transition="out" filter="blinds(horizontal)">
                                      <p:cBhvr>
                                        <p:cTn id="23" dur="500"/>
                                        <p:tgtEl>
                                          <p:spTgt spid="3">
                                            <p:txEl>
                                              <p:pRg st="4" end="4"/>
                                            </p:txEl>
                                          </p:spTgt>
                                        </p:tgtEl>
                                      </p:cBhvr>
                                    </p:animEffect>
                                    <p:set>
                                      <p:cBhvr>
                                        <p:cTn id="24" dur="1" fill="hold">
                                          <p:stCondLst>
                                            <p:cond delay="499"/>
                                          </p:stCondLst>
                                        </p:cTn>
                                        <p:tgtEl>
                                          <p:spTgt spid="3">
                                            <p:txEl>
                                              <p:pRg st="4" end="4"/>
                                            </p:txEl>
                                          </p:spTgt>
                                        </p:tgtEl>
                                        <p:attrNameLst>
                                          <p:attrName>style.visibility</p:attrName>
                                        </p:attrNameLst>
                                      </p:cBhvr>
                                      <p:to>
                                        <p:strVal val="hidden"/>
                                      </p:to>
                                    </p:set>
                                  </p:childTnLst>
                                </p:cTn>
                              </p:par>
                              <p:par>
                                <p:cTn id="25" presetID="3" presetClass="exit" presetSubtype="10" fill="hold" grpId="0" nodeType="withEffect">
                                  <p:stCondLst>
                                    <p:cond delay="0"/>
                                  </p:stCondLst>
                                  <p:childTnLst>
                                    <p:animEffect transition="out" filter="blinds(horizontal)">
                                      <p:cBhvr>
                                        <p:cTn id="26" dur="500"/>
                                        <p:tgtEl>
                                          <p:spTgt spid="3">
                                            <p:txEl>
                                              <p:pRg st="5" end="5"/>
                                            </p:txEl>
                                          </p:spTgt>
                                        </p:tgtEl>
                                      </p:cBhvr>
                                    </p:animEffect>
                                    <p:set>
                                      <p:cBhvr>
                                        <p:cTn id="27" dur="1" fill="hold">
                                          <p:stCondLst>
                                            <p:cond delay="499"/>
                                          </p:stCondLst>
                                        </p:cTn>
                                        <p:tgtEl>
                                          <p:spTgt spid="3">
                                            <p:txEl>
                                              <p:pRg st="5" end="5"/>
                                            </p:txEl>
                                          </p:spTgt>
                                        </p:tgtEl>
                                        <p:attrNameLst>
                                          <p:attrName>style.visibility</p:attrName>
                                        </p:attrNameLst>
                                      </p:cBhvr>
                                      <p:to>
                                        <p:strVal val="hidden"/>
                                      </p:to>
                                    </p:set>
                                  </p:childTnLst>
                                </p:cTn>
                              </p:par>
                              <p:par>
                                <p:cTn id="28" presetID="3" presetClass="exit" presetSubtype="10" fill="hold" grpId="0" nodeType="withEffect">
                                  <p:stCondLst>
                                    <p:cond delay="0"/>
                                  </p:stCondLst>
                                  <p:childTnLst>
                                    <p:animEffect transition="out" filter="blinds(horizontal)">
                                      <p:cBhvr>
                                        <p:cTn id="29" dur="500"/>
                                        <p:tgtEl>
                                          <p:spTgt spid="3">
                                            <p:txEl>
                                              <p:pRg st="6" end="6"/>
                                            </p:txEl>
                                          </p:spTgt>
                                        </p:tgtEl>
                                      </p:cBhvr>
                                    </p:animEffect>
                                    <p:set>
                                      <p:cBhvr>
                                        <p:cTn id="30" dur="1" fill="hold">
                                          <p:stCondLst>
                                            <p:cond delay="499"/>
                                          </p:stCondLst>
                                        </p:cTn>
                                        <p:tgtEl>
                                          <p:spTgt spid="3">
                                            <p:txEl>
                                              <p:pRg st="6" end="6"/>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Executing a Program</a:t>
            </a:r>
          </a:p>
        </p:txBody>
      </p:sp>
      <p:sp>
        <p:nvSpPr>
          <p:cNvPr id="3" name="Content Placeholder 2"/>
          <p:cNvSpPr>
            <a:spLocks noGrp="1"/>
          </p:cNvSpPr>
          <p:nvPr>
            <p:ph idx="1"/>
          </p:nvPr>
        </p:nvSpPr>
        <p:spPr/>
        <p:txBody>
          <a:bodyPr/>
          <a:lstStyle/>
          <a:p>
            <a:r>
              <a:rPr lang="en-US" dirty="0"/>
              <a:t>To find entry point on disk, you have to:</a:t>
            </a:r>
          </a:p>
          <a:p>
            <a:pPr lvl="1"/>
            <a:r>
              <a:rPr lang="en-US" dirty="0"/>
              <a:t>Find the section that the entry point falls in - this is typically .text</a:t>
            </a:r>
          </a:p>
          <a:p>
            <a:pPr lvl="1"/>
            <a:r>
              <a:rPr lang="en-US" dirty="0"/>
              <a:t>View SECTION_HEADER -&gt; </a:t>
            </a:r>
            <a:r>
              <a:rPr lang="en-US" dirty="0" err="1"/>
              <a:t>VirtualAddress</a:t>
            </a:r>
            <a:endParaRPr lang="en-US" dirty="0"/>
          </a:p>
          <a:p>
            <a:pPr lvl="1"/>
            <a:endParaRPr lang="en-US" dirty="0"/>
          </a:p>
          <a:p>
            <a:pPr lvl="1"/>
            <a:endParaRPr lang="en-US" dirty="0"/>
          </a:p>
        </p:txBody>
      </p:sp>
      <p:pic>
        <p:nvPicPr>
          <p:cNvPr id="4" name="Picture 3" title=".text"/>
          <p:cNvPicPr>
            <a:picLocks noChangeAspect="1"/>
          </p:cNvPicPr>
          <p:nvPr/>
        </p:nvPicPr>
        <p:blipFill>
          <a:blip r:embed="rId3"/>
          <a:stretch>
            <a:fillRect/>
          </a:stretch>
        </p:blipFill>
        <p:spPr>
          <a:xfrm>
            <a:off x="1308100" y="3422651"/>
            <a:ext cx="6208712" cy="1775998"/>
          </a:xfrm>
          <a:prstGeom prst="rect">
            <a:avLst/>
          </a:prstGeom>
        </p:spPr>
      </p:pic>
    </p:spTree>
    <p:extLst>
      <p:ext uri="{BB962C8B-B14F-4D97-AF65-F5344CB8AC3E}">
        <p14:creationId xmlns:p14="http://schemas.microsoft.com/office/powerpoint/2010/main" val="780120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Executing a Program</a:t>
            </a:r>
          </a:p>
        </p:txBody>
      </p:sp>
      <p:sp>
        <p:nvSpPr>
          <p:cNvPr id="3" name="Content Placeholder 2"/>
          <p:cNvSpPr>
            <a:spLocks noGrp="1"/>
          </p:cNvSpPr>
          <p:nvPr>
            <p:ph idx="1"/>
          </p:nvPr>
        </p:nvSpPr>
        <p:spPr/>
        <p:txBody>
          <a:bodyPr/>
          <a:lstStyle/>
          <a:p>
            <a:r>
              <a:rPr lang="en-US" dirty="0"/>
              <a:t>The </a:t>
            </a:r>
            <a:r>
              <a:rPr lang="en-US" i="1" dirty="0" err="1"/>
              <a:t>AddressOfEntry</a:t>
            </a:r>
            <a:r>
              <a:rPr lang="en-US" dirty="0"/>
              <a:t> is an RVA from the </a:t>
            </a:r>
            <a:r>
              <a:rPr lang="en-US" i="1" dirty="0" err="1"/>
              <a:t>ImageBase</a:t>
            </a:r>
            <a:endParaRPr lang="en-US" dirty="0"/>
          </a:p>
          <a:p>
            <a:pPr lvl="1"/>
            <a:r>
              <a:rPr lang="en-US" dirty="0"/>
              <a:t>Subtract the </a:t>
            </a:r>
            <a:r>
              <a:rPr lang="en-US" i="1" dirty="0" err="1"/>
              <a:t>VirtualAddress</a:t>
            </a:r>
            <a:r>
              <a:rPr lang="en-US" dirty="0"/>
              <a:t> from the section from </a:t>
            </a:r>
            <a:r>
              <a:rPr lang="en-US" i="1" dirty="0" err="1"/>
              <a:t>AddressOfEntry</a:t>
            </a:r>
            <a:r>
              <a:rPr lang="en-US" i="1" dirty="0"/>
              <a:t> </a:t>
            </a:r>
            <a:r>
              <a:rPr lang="en-US" dirty="0"/>
              <a:t>to get a raw offset</a:t>
            </a:r>
          </a:p>
          <a:p>
            <a:pPr lvl="1"/>
            <a:r>
              <a:rPr lang="en-US" dirty="0"/>
              <a:t>0xBAC34 - 0x1000 = </a:t>
            </a:r>
            <a:r>
              <a:rPr lang="en-US" b="1" dirty="0"/>
              <a:t>0xB9C34</a:t>
            </a:r>
          </a:p>
          <a:p>
            <a:pPr lvl="2"/>
            <a:endParaRPr lang="en-US" dirty="0"/>
          </a:p>
          <a:p>
            <a:r>
              <a:rPr lang="en-US" dirty="0"/>
              <a:t>Now, from the </a:t>
            </a:r>
            <a:r>
              <a:rPr lang="en-US" i="1" dirty="0"/>
              <a:t>SECTION_HEADER</a:t>
            </a:r>
            <a:r>
              <a:rPr lang="en-US" dirty="0"/>
              <a:t> add the </a:t>
            </a:r>
            <a:r>
              <a:rPr lang="en-US" i="1" dirty="0" err="1"/>
              <a:t>PointerToRawData</a:t>
            </a:r>
            <a:r>
              <a:rPr lang="en-US" dirty="0"/>
              <a:t> value</a:t>
            </a:r>
          </a:p>
          <a:p>
            <a:pPr lvl="1"/>
            <a:r>
              <a:rPr lang="en-US" dirty="0"/>
              <a:t>0xB9C34 + 0x400 = </a:t>
            </a:r>
            <a:r>
              <a:rPr lang="en-US" b="1" dirty="0"/>
              <a:t>0xBA034</a:t>
            </a:r>
          </a:p>
        </p:txBody>
      </p:sp>
      <p:pic>
        <p:nvPicPr>
          <p:cNvPr id="4" name="Picture 3" title="pointertorawdata"/>
          <p:cNvPicPr>
            <a:picLocks noChangeAspect="1"/>
          </p:cNvPicPr>
          <p:nvPr/>
        </p:nvPicPr>
        <p:blipFill>
          <a:blip r:embed="rId3"/>
          <a:stretch>
            <a:fillRect/>
          </a:stretch>
        </p:blipFill>
        <p:spPr>
          <a:xfrm>
            <a:off x="139700" y="4506090"/>
            <a:ext cx="5697538" cy="1494661"/>
          </a:xfrm>
          <a:prstGeom prst="rect">
            <a:avLst/>
          </a:prstGeom>
        </p:spPr>
      </p:pic>
      <p:pic>
        <p:nvPicPr>
          <p:cNvPr id="6" name="Picture 5" title="file offset access"/>
          <p:cNvPicPr>
            <a:picLocks noChangeAspect="1"/>
          </p:cNvPicPr>
          <p:nvPr/>
        </p:nvPicPr>
        <p:blipFill>
          <a:blip r:embed="rId4"/>
          <a:stretch>
            <a:fillRect/>
          </a:stretch>
        </p:blipFill>
        <p:spPr>
          <a:xfrm>
            <a:off x="6090292" y="4770136"/>
            <a:ext cx="2739383" cy="740981"/>
          </a:xfrm>
          <a:prstGeom prst="rect">
            <a:avLst/>
          </a:prstGeom>
        </p:spPr>
      </p:pic>
    </p:spTree>
    <p:extLst>
      <p:ext uri="{BB962C8B-B14F-4D97-AF65-F5344CB8AC3E}">
        <p14:creationId xmlns:p14="http://schemas.microsoft.com/office/powerpoint/2010/main" val="3180042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Executing a Program</a:t>
            </a:r>
          </a:p>
        </p:txBody>
      </p:sp>
      <p:sp>
        <p:nvSpPr>
          <p:cNvPr id="3" name="Content Placeholder 2"/>
          <p:cNvSpPr>
            <a:spLocks noGrp="1"/>
          </p:cNvSpPr>
          <p:nvPr>
            <p:ph idx="1"/>
          </p:nvPr>
        </p:nvSpPr>
        <p:spPr/>
        <p:txBody>
          <a:bodyPr/>
          <a:lstStyle/>
          <a:p>
            <a:r>
              <a:rPr lang="en-US" dirty="0"/>
              <a:t>You can locate in a hex editor</a:t>
            </a:r>
          </a:p>
        </p:txBody>
      </p:sp>
      <p:pic>
        <p:nvPicPr>
          <p:cNvPr id="4" name="Picture 3" title="entry point"/>
          <p:cNvPicPr>
            <a:picLocks noChangeAspect="1"/>
          </p:cNvPicPr>
          <p:nvPr/>
        </p:nvPicPr>
        <p:blipFill>
          <a:blip r:embed="rId2"/>
          <a:stretch>
            <a:fillRect/>
          </a:stretch>
        </p:blipFill>
        <p:spPr>
          <a:xfrm>
            <a:off x="1888329" y="2673351"/>
            <a:ext cx="5367343" cy="3327400"/>
          </a:xfrm>
          <a:prstGeom prst="rect">
            <a:avLst/>
          </a:prstGeom>
        </p:spPr>
      </p:pic>
      <p:sp>
        <p:nvSpPr>
          <p:cNvPr id="7" name="Rounded Rectangle 6" title="highlight"/>
          <p:cNvSpPr/>
          <p:nvPr/>
        </p:nvSpPr>
        <p:spPr>
          <a:xfrm>
            <a:off x="168813" y="2830245"/>
            <a:ext cx="1244991" cy="263769"/>
          </a:xfrm>
          <a:prstGeom prst="roundRect">
            <a:avLst/>
          </a:prstGeom>
          <a:noFill/>
          <a:ln w="666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Tree>
    <p:extLst>
      <p:ext uri="{BB962C8B-B14F-4D97-AF65-F5344CB8AC3E}">
        <p14:creationId xmlns:p14="http://schemas.microsoft.com/office/powerpoint/2010/main" val="167327908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mph" presetSubtype="0" accel="50000" autoRev="1" fill="hold" grpId="0" nodeType="clickEffect" p14:presetBounceEnd="50000">
                                      <p:stCondLst>
                                        <p:cond delay="0"/>
                                      </p:stCondLst>
                                      <p:childTnLst>
                                        <p:animScale p14:bounceEnd="50000">
                                          <p:cBhvr>
                                            <p:cTn id="10" dur="2000" fill="hold"/>
                                            <p:tgtEl>
                                              <p:spTgt spid="7"/>
                                            </p:tgtEl>
                                          </p:cBhvr>
                                          <p:by x="125000" y="125000"/>
                                        </p:animScale>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3" nodeType="clickEffect">
                                      <p:stCondLst>
                                        <p:cond delay="0"/>
                                      </p:stCondLst>
                                      <p:childTnLst>
                                        <p:animMotion origin="layout" path="M 0 0 L 0 0.45139 " pathEditMode="relative" ptsTypes="AA">
                                          <p:cBhvr>
                                            <p:cTn id="14" dur="2000" fill="hold"/>
                                            <p:tgtEl>
                                              <p:spTgt spid="7"/>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2" nodeType="clickEffect">
                                      <p:stCondLst>
                                        <p:cond delay="0"/>
                                      </p:stCondLst>
                                      <p:childTnLst>
                                        <p:animMotion origin="layout" path="M 1.66667E-6 0.45023 L 0.40182 0.45231 " pathEditMode="relative" rAng="0" ptsTypes="AA">
                                          <p:cBhvr>
                                            <p:cTn id="18" dur="2000" fill="hold"/>
                                            <p:tgtEl>
                                              <p:spTgt spid="7"/>
                                            </p:tgtEl>
                                            <p:attrNameLst>
                                              <p:attrName>ppt_x</p:attrName>
                                              <p:attrName>ppt_y</p:attrName>
                                            </p:attrNameLst>
                                          </p:cBhvr>
                                          <p:rCtr x="20091"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7" grpId="3"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mph" presetSubtype="0" accel="50000" autoRev="1" fill="hold" grpId="0" nodeType="clickEffect">
                                      <p:stCondLst>
                                        <p:cond delay="0"/>
                                      </p:stCondLst>
                                      <p:childTnLst>
                                        <p:animScale>
                                          <p:cBhvr>
                                            <p:cTn id="10" dur="2000" fill="hold"/>
                                            <p:tgtEl>
                                              <p:spTgt spid="7"/>
                                            </p:tgtEl>
                                          </p:cBhvr>
                                          <p:by x="125000" y="125000"/>
                                        </p:animScale>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4" nodeType="clickEffect">
                                      <p:stCondLst>
                                        <p:cond delay="0"/>
                                      </p:stCondLst>
                                      <p:childTnLst>
                                        <p:animMotion origin="layout" path="M 0 0 L 0 0.45139 " pathEditMode="relative" ptsTypes="AA">
                                          <p:cBhvr>
                                            <p:cTn id="14" dur="2000" fill="hold"/>
                                            <p:tgtEl>
                                              <p:spTgt spid="7"/>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2" nodeType="clickEffect">
                                      <p:stCondLst>
                                        <p:cond delay="0"/>
                                      </p:stCondLst>
                                      <p:childTnLst>
                                        <p:animMotion origin="layout" path="M 1.66667E-6 0.45023 L 0.40182 0.45231 " pathEditMode="relative" rAng="0" ptsTypes="AA">
                                          <p:cBhvr>
                                            <p:cTn id="18" dur="2000" fill="hold"/>
                                            <p:tgtEl>
                                              <p:spTgt spid="7"/>
                                            </p:tgtEl>
                                            <p:attrNameLst>
                                              <p:attrName>ppt_x</p:attrName>
                                              <p:attrName>ppt_y</p:attrName>
                                            </p:attrNameLst>
                                          </p:cBhvr>
                                          <p:rCtr x="20091"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7" grpId="4" animBg="1"/>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Memory (Viewing w/ Process Hacker)</a:t>
            </a:r>
          </a:p>
        </p:txBody>
      </p:sp>
      <p:sp>
        <p:nvSpPr>
          <p:cNvPr id="3" name="Content Placeholder 2"/>
          <p:cNvSpPr>
            <a:spLocks noGrp="1"/>
          </p:cNvSpPr>
          <p:nvPr>
            <p:ph idx="1"/>
          </p:nvPr>
        </p:nvSpPr>
        <p:spPr/>
        <p:txBody>
          <a:bodyPr/>
          <a:lstStyle/>
          <a:p>
            <a:r>
              <a:rPr lang="en-US" dirty="0"/>
              <a:t>In memory, use virtual addresses and relative virtual addresses</a:t>
            </a:r>
            <a:endParaRPr lang="en-US" i="1" dirty="0"/>
          </a:p>
          <a:p>
            <a:pPr lvl="1"/>
            <a:r>
              <a:rPr lang="en-US" dirty="0"/>
              <a:t>Use the </a:t>
            </a:r>
            <a:r>
              <a:rPr lang="en-US" i="1" dirty="0" err="1"/>
              <a:t>VirtualAddress</a:t>
            </a:r>
            <a:r>
              <a:rPr lang="en-US" i="1" dirty="0"/>
              <a:t> </a:t>
            </a:r>
            <a:r>
              <a:rPr lang="en-US" dirty="0"/>
              <a:t>value from the </a:t>
            </a:r>
            <a:r>
              <a:rPr lang="en-US" i="1" dirty="0"/>
              <a:t>SECTION_HEADER, </a:t>
            </a:r>
            <a:r>
              <a:rPr lang="en-US" dirty="0"/>
              <a:t>subtract from </a:t>
            </a:r>
            <a:r>
              <a:rPr lang="en-US" i="1" dirty="0" err="1"/>
              <a:t>AddressOfEntry</a:t>
            </a:r>
            <a:r>
              <a:rPr lang="en-US" i="1" dirty="0"/>
              <a:t> </a:t>
            </a:r>
            <a:r>
              <a:rPr lang="en-US" dirty="0"/>
              <a:t>to get the raw offset in the section</a:t>
            </a:r>
          </a:p>
          <a:p>
            <a:pPr lvl="1"/>
            <a:r>
              <a:rPr lang="en-US" i="1" dirty="0"/>
              <a:t>0xBAC34 - 0x1000 = </a:t>
            </a:r>
            <a:r>
              <a:rPr lang="en-US" b="1" i="1" dirty="0"/>
              <a:t>0xB9C34</a:t>
            </a:r>
          </a:p>
          <a:p>
            <a:pPr lvl="1"/>
            <a:endParaRPr lang="en-US" b="1" i="1" dirty="0"/>
          </a:p>
          <a:p>
            <a:pPr lvl="1"/>
            <a:r>
              <a:rPr lang="en-US" dirty="0"/>
              <a:t>Locate that section in memory and go to that offset</a:t>
            </a:r>
          </a:p>
        </p:txBody>
      </p:sp>
      <p:pic>
        <p:nvPicPr>
          <p:cNvPr id="4" name="Picture 3" title="memory"/>
          <p:cNvPicPr>
            <a:picLocks noChangeAspect="1"/>
          </p:cNvPicPr>
          <p:nvPr/>
        </p:nvPicPr>
        <p:blipFill>
          <a:blip r:embed="rId3"/>
          <a:stretch>
            <a:fillRect/>
          </a:stretch>
        </p:blipFill>
        <p:spPr>
          <a:xfrm>
            <a:off x="508000" y="4259540"/>
            <a:ext cx="8128000" cy="1436018"/>
          </a:xfrm>
          <a:prstGeom prst="rect">
            <a:avLst/>
          </a:prstGeom>
        </p:spPr>
      </p:pic>
      <p:pic>
        <p:nvPicPr>
          <p:cNvPr id="6" name="Picture 5" title="memory"/>
          <p:cNvPicPr>
            <a:picLocks noChangeAspect="1"/>
          </p:cNvPicPr>
          <p:nvPr/>
        </p:nvPicPr>
        <p:blipFill>
          <a:blip r:embed="rId4"/>
          <a:stretch>
            <a:fillRect/>
          </a:stretch>
        </p:blipFill>
        <p:spPr>
          <a:xfrm>
            <a:off x="1063030" y="2421525"/>
            <a:ext cx="7200900" cy="3890374"/>
          </a:xfrm>
          <a:prstGeom prst="rect">
            <a:avLst/>
          </a:prstGeom>
        </p:spPr>
      </p:pic>
    </p:spTree>
    <p:extLst>
      <p:ext uri="{BB962C8B-B14F-4D97-AF65-F5344CB8AC3E}">
        <p14:creationId xmlns:p14="http://schemas.microsoft.com/office/powerpoint/2010/main" val="3579968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3" presetClass="exit" presetSubtype="10" fill="hold" grpId="0" nodeType="withEffect">
                                  <p:stCondLst>
                                    <p:cond delay="0"/>
                                  </p:stCondLst>
                                  <p:childTnLst>
                                    <p:animEffect transition="out" filter="blinds(horizontal)">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par>
                                <p:cTn id="11" presetID="3" presetClass="exit" presetSubtype="10" fill="hold" grpId="0" nodeType="withEffect">
                                  <p:stCondLst>
                                    <p:cond delay="0"/>
                                  </p:stCondLst>
                                  <p:childTnLst>
                                    <p:animEffect transition="out" filter="blinds(horizontal)">
                                      <p:cBhvr>
                                        <p:cTn id="12" dur="500"/>
                                        <p:tgtEl>
                                          <p:spTgt spid="3">
                                            <p:txEl>
                                              <p:pRg st="2" end="2"/>
                                            </p:txEl>
                                          </p:spTgt>
                                        </p:tgtEl>
                                      </p:cBhvr>
                                    </p:animEffect>
                                    <p:set>
                                      <p:cBhvr>
                                        <p:cTn id="13" dur="1" fill="hold">
                                          <p:stCondLst>
                                            <p:cond delay="499"/>
                                          </p:stCondLst>
                                        </p:cTn>
                                        <p:tgtEl>
                                          <p:spTgt spid="3">
                                            <p:txEl>
                                              <p:pRg st="2" end="2"/>
                                            </p:txEl>
                                          </p:spTgt>
                                        </p:tgtEl>
                                        <p:attrNameLst>
                                          <p:attrName>style.visibility</p:attrName>
                                        </p:attrNameLst>
                                      </p:cBhvr>
                                      <p:to>
                                        <p:strVal val="hidden"/>
                                      </p:to>
                                    </p:set>
                                  </p:childTnLst>
                                </p:cTn>
                              </p:par>
                              <p:par>
                                <p:cTn id="14" presetID="3" presetClass="exit" presetSubtype="10" fill="hold" grpId="0" nodeType="withEffect">
                                  <p:stCondLst>
                                    <p:cond delay="0"/>
                                  </p:stCondLst>
                                  <p:childTnLst>
                                    <p:animEffect transition="out" filter="blinds(horizontal)">
                                      <p:cBhvr>
                                        <p:cTn id="15" dur="500"/>
                                        <p:tgtEl>
                                          <p:spTgt spid="3">
                                            <p:txEl>
                                              <p:pRg st="4" end="4"/>
                                            </p:txEl>
                                          </p:spTgt>
                                        </p:tgtEl>
                                      </p:cBhvr>
                                    </p:animEffect>
                                    <p:set>
                                      <p:cBhvr>
                                        <p:cTn id="16" dur="1" fill="hold">
                                          <p:stCondLst>
                                            <p:cond delay="499"/>
                                          </p:stCondLst>
                                        </p:cTn>
                                        <p:tgtEl>
                                          <p:spTgt spid="3">
                                            <p:txEl>
                                              <p:pRg st="4" end="4"/>
                                            </p:txEl>
                                          </p:spTgt>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3" presetClass="exit" presetSubtype="10" fill="hold" nodeType="clickEffect">
                                  <p:stCondLst>
                                    <p:cond delay="0"/>
                                  </p:stCondLst>
                                  <p:childTnLst>
                                    <p:animEffect transition="out" filter="blinds(horizontal)">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ppt_x"/>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Quick Aside</a:t>
            </a:r>
          </a:p>
        </p:txBody>
      </p:sp>
      <p:sp>
        <p:nvSpPr>
          <p:cNvPr id="3" name="Content Placeholder 2"/>
          <p:cNvSpPr>
            <a:spLocks noGrp="1"/>
          </p:cNvSpPr>
          <p:nvPr>
            <p:ph idx="1"/>
          </p:nvPr>
        </p:nvSpPr>
        <p:spPr/>
        <p:txBody>
          <a:bodyPr/>
          <a:lstStyle/>
          <a:p>
            <a:r>
              <a:rPr lang="en-US" dirty="0"/>
              <a:t>IDA does the same thing to start disassembly</a:t>
            </a:r>
          </a:p>
          <a:p>
            <a:pPr lvl="1"/>
            <a:r>
              <a:rPr lang="en-US" dirty="0"/>
              <a:t>But signature detection usually puts you in main</a:t>
            </a:r>
          </a:p>
          <a:p>
            <a:pPr lvl="1"/>
            <a:endParaRPr lang="en-US" dirty="0"/>
          </a:p>
          <a:p>
            <a:r>
              <a:rPr lang="en-US" dirty="0"/>
              <a:t>Keep in mind when using other disassembly engines, PE file helps you find START</a:t>
            </a:r>
          </a:p>
        </p:txBody>
      </p:sp>
      <p:pic>
        <p:nvPicPr>
          <p:cNvPr id="4" name="Picture 3" title="start"/>
          <p:cNvPicPr>
            <a:picLocks noChangeAspect="1"/>
          </p:cNvPicPr>
          <p:nvPr/>
        </p:nvPicPr>
        <p:blipFill>
          <a:blip r:embed="rId3"/>
          <a:stretch>
            <a:fillRect/>
          </a:stretch>
        </p:blipFill>
        <p:spPr>
          <a:xfrm>
            <a:off x="1663700" y="3858221"/>
            <a:ext cx="6146800" cy="2109666"/>
          </a:xfrm>
          <a:prstGeom prst="rect">
            <a:avLst/>
          </a:prstGeom>
        </p:spPr>
      </p:pic>
    </p:spTree>
    <p:extLst>
      <p:ext uri="{BB962C8B-B14F-4D97-AF65-F5344CB8AC3E}">
        <p14:creationId xmlns:p14="http://schemas.microsoft.com/office/powerpoint/2010/main" val="4270513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VAs in IDA Pro</a:t>
            </a:r>
          </a:p>
        </p:txBody>
      </p:sp>
      <p:sp>
        <p:nvSpPr>
          <p:cNvPr id="3" name="Content Placeholder 2"/>
          <p:cNvSpPr>
            <a:spLocks noGrp="1"/>
          </p:cNvSpPr>
          <p:nvPr>
            <p:ph idx="1"/>
          </p:nvPr>
        </p:nvSpPr>
        <p:spPr/>
        <p:txBody>
          <a:bodyPr/>
          <a:lstStyle/>
          <a:p>
            <a:r>
              <a:rPr lang="en-US" dirty="0"/>
              <a:t>IDA shows disassembly output with a corresponding virtual address</a:t>
            </a:r>
          </a:p>
          <a:p>
            <a:pPr lvl="1"/>
            <a:r>
              <a:rPr lang="en-US" dirty="0"/>
              <a:t>This makes it easier to correlate the static disassembly with the runtime disassembly (</a:t>
            </a:r>
            <a:r>
              <a:rPr lang="en-US" dirty="0" err="1"/>
              <a:t>ie</a:t>
            </a:r>
            <a:r>
              <a:rPr lang="en-US" dirty="0"/>
              <a:t> disassembly by the debugger)</a:t>
            </a:r>
          </a:p>
          <a:p>
            <a:pPr lvl="1"/>
            <a:endParaRPr lang="en-US" dirty="0"/>
          </a:p>
          <a:p>
            <a:r>
              <a:rPr lang="en-US" dirty="0"/>
              <a:t>Remember, you may have to adjust your IMAGE_BASE due to ASLR</a:t>
            </a:r>
          </a:p>
        </p:txBody>
      </p:sp>
      <p:pic>
        <p:nvPicPr>
          <p:cNvPr id="4" name="Picture 3" title="disassembly"/>
          <p:cNvPicPr>
            <a:picLocks noChangeAspect="1"/>
          </p:cNvPicPr>
          <p:nvPr/>
        </p:nvPicPr>
        <p:blipFill>
          <a:blip r:embed="rId3"/>
          <a:stretch>
            <a:fillRect/>
          </a:stretch>
        </p:blipFill>
        <p:spPr>
          <a:xfrm>
            <a:off x="1090941" y="2226469"/>
            <a:ext cx="6812280" cy="1578737"/>
          </a:xfrm>
          <a:prstGeom prst="rect">
            <a:avLst/>
          </a:prstGeom>
        </p:spPr>
      </p:pic>
      <p:pic>
        <p:nvPicPr>
          <p:cNvPr id="6" name="Picture 5" title="process hacker"/>
          <p:cNvPicPr>
            <a:picLocks noChangeAspect="1"/>
          </p:cNvPicPr>
          <p:nvPr/>
        </p:nvPicPr>
        <p:blipFill>
          <a:blip r:embed="rId4"/>
          <a:stretch>
            <a:fillRect/>
          </a:stretch>
        </p:blipFill>
        <p:spPr>
          <a:xfrm>
            <a:off x="1165860" y="3981450"/>
            <a:ext cx="7305675" cy="2019300"/>
          </a:xfrm>
          <a:prstGeom prst="rect">
            <a:avLst/>
          </a:prstGeom>
        </p:spPr>
      </p:pic>
    </p:spTree>
    <p:extLst>
      <p:ext uri="{BB962C8B-B14F-4D97-AF65-F5344CB8AC3E}">
        <p14:creationId xmlns:p14="http://schemas.microsoft.com/office/powerpoint/2010/main" val="400104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3" presetClass="exit" presetSubtype="10" fill="hold" grpId="0" nodeType="withEffect">
                                  <p:stCondLst>
                                    <p:cond delay="0"/>
                                  </p:stCondLst>
                                  <p:childTnLst>
                                    <p:animEffect transition="out" filter="blinds(horizontal)">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grpId="0" nodeType="clickEffect">
                                  <p:stCondLst>
                                    <p:cond delay="0"/>
                                  </p:stCondLst>
                                  <p:childTnLst>
                                    <p:animEffect transition="out" filter="blinds(horizontal)">
                                      <p:cBhvr>
                                        <p:cTn id="14" dur="500"/>
                                        <p:tgtEl>
                                          <p:spTgt spid="3">
                                            <p:txEl>
                                              <p:pRg st="3" end="3"/>
                                            </p:txEl>
                                          </p:spTgt>
                                        </p:tgtEl>
                                      </p:cBhvr>
                                    </p:animEffect>
                                    <p:set>
                                      <p:cBhvr>
                                        <p:cTn id="15" dur="1" fill="hold">
                                          <p:stCondLst>
                                            <p:cond delay="499"/>
                                          </p:stCondLst>
                                        </p:cTn>
                                        <p:tgtEl>
                                          <p:spTgt spid="3">
                                            <p:txEl>
                                              <p:pRg st="3" end="3"/>
                                            </p:txEl>
                                          </p:spTgt>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pPr marL="0" indent="0" eaLnBrk="1" hangingPunct="1">
              <a:buNone/>
            </a:pPr>
            <a:r>
              <a:rPr lang="en-US" dirty="0"/>
              <a:t>Upon completion of this lesson, students will be able to:</a:t>
            </a:r>
          </a:p>
          <a:p>
            <a:pPr marL="685800" lvl="1" indent="-342900" eaLnBrk="1" hangingPunct="1">
              <a:buFont typeface="+mj-lt"/>
              <a:buAutoNum type="arabicPeriod"/>
            </a:pPr>
            <a:endParaRPr lang="en-US" dirty="0"/>
          </a:p>
          <a:p>
            <a:pPr marL="685800" lvl="1" indent="-342900" eaLnBrk="1" hangingPunct="1">
              <a:buFont typeface="+mj-lt"/>
              <a:buAutoNum type="arabicPeriod"/>
            </a:pPr>
            <a:r>
              <a:rPr lang="en-US" dirty="0"/>
              <a:t>Define the differences between a process and a program</a:t>
            </a:r>
          </a:p>
          <a:p>
            <a:pPr marL="685800" lvl="1" indent="-342900" eaLnBrk="1" hangingPunct="1">
              <a:buFont typeface="+mj-lt"/>
              <a:buAutoNum type="arabicPeriod"/>
            </a:pPr>
            <a:endParaRPr lang="en-US" dirty="0"/>
          </a:p>
          <a:p>
            <a:pPr marL="685800" lvl="1" indent="-342900" eaLnBrk="1" hangingPunct="1">
              <a:buFont typeface="+mj-lt"/>
              <a:buAutoNum type="arabicPeriod"/>
            </a:pPr>
            <a:r>
              <a:rPr lang="en-US" dirty="0"/>
              <a:t>Operate tools such as Process Hacker 2 to analyze a programs use of virtual memory</a:t>
            </a:r>
            <a:br>
              <a:rPr lang="en-US" dirty="0"/>
            </a:br>
            <a:endParaRPr lang="en-US" dirty="0"/>
          </a:p>
          <a:p>
            <a:pPr marL="685800" lvl="1" indent="-342900" eaLnBrk="1" hangingPunct="1">
              <a:buFont typeface="+mj-lt"/>
              <a:buAutoNum type="arabicPeriod"/>
            </a:pPr>
            <a:r>
              <a:rPr lang="en-US" dirty="0"/>
              <a:t>Interpret program memory allocations to assess program functionality</a:t>
            </a:r>
            <a:br>
              <a:rPr lang="en-US" dirty="0"/>
            </a:br>
            <a:endParaRPr lang="en-US" dirty="0"/>
          </a:p>
          <a:p>
            <a:pPr marL="685800" lvl="1" indent="-342900" eaLnBrk="1" hangingPunct="1">
              <a:buFont typeface="+mj-lt"/>
              <a:buAutoNum type="arabicPeriod"/>
            </a:pPr>
            <a:endParaRPr lang="en-US" dirty="0"/>
          </a:p>
        </p:txBody>
      </p:sp>
    </p:spTree>
    <p:extLst>
      <p:ext uri="{BB962C8B-B14F-4D97-AF65-F5344CB8AC3E}">
        <p14:creationId xmlns:p14="http://schemas.microsoft.com/office/powerpoint/2010/main" val="733636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a:xfrm>
            <a:off x="628650" y="365125"/>
            <a:ext cx="7886700" cy="1325563"/>
          </a:xfrm>
        </p:spPr>
        <p:txBody>
          <a:bodyPr/>
          <a:lstStyle/>
          <a:p>
            <a:pPr eaLnBrk="1" hangingPunct="1"/>
            <a:r>
              <a:rPr lang="en-US" dirty="0"/>
              <a:t>Learning Outcomes</a:t>
            </a:r>
          </a:p>
        </p:txBody>
      </p:sp>
      <p:sp>
        <p:nvSpPr>
          <p:cNvPr id="14338" name="Content Placeholder 2"/>
          <p:cNvSpPr>
            <a:spLocks noGrp="1"/>
          </p:cNvSpPr>
          <p:nvPr>
            <p:ph idx="1"/>
          </p:nvPr>
        </p:nvSpPr>
        <p:spPr/>
        <p:txBody>
          <a:bodyPr/>
          <a:lstStyle/>
          <a:p>
            <a:pPr marL="0" indent="0" eaLnBrk="1" hangingPunct="1">
              <a:buFont typeface="Arial" charset="0"/>
              <a:buNone/>
            </a:pPr>
            <a:r>
              <a:rPr lang="en-US" dirty="0"/>
              <a:t>Upon completion of this lesson, students will be able to:</a:t>
            </a:r>
          </a:p>
          <a:p>
            <a:pPr marL="342900" lvl="1" indent="0" eaLnBrk="1" hangingPunct="1">
              <a:buNone/>
            </a:pPr>
            <a:endParaRPr lang="en-US" dirty="0"/>
          </a:p>
          <a:p>
            <a:pPr marL="685800" lvl="1" indent="-342900" eaLnBrk="1" hangingPunct="1">
              <a:buFont typeface="+mj-lt"/>
              <a:buAutoNum type="arabicPeriod"/>
            </a:pPr>
            <a:r>
              <a:rPr lang="en-US" dirty="0"/>
              <a:t>Define the differences between a process and a program</a:t>
            </a:r>
          </a:p>
          <a:p>
            <a:pPr marL="685800" lvl="1" indent="-342900" eaLnBrk="1" hangingPunct="1">
              <a:buFont typeface="+mj-lt"/>
              <a:buAutoNum type="arabicPeriod"/>
            </a:pPr>
            <a:endParaRPr lang="en-US" dirty="0"/>
          </a:p>
          <a:p>
            <a:pPr marL="685800" lvl="1" indent="-342900" eaLnBrk="1" hangingPunct="1">
              <a:buFont typeface="+mj-lt"/>
              <a:buAutoNum type="arabicPeriod"/>
            </a:pPr>
            <a:r>
              <a:rPr lang="en-US" dirty="0"/>
              <a:t>Operate tools such as Process Hacker 2 to analyze a programs use of virtual memory</a:t>
            </a:r>
            <a:br>
              <a:rPr lang="en-US" dirty="0"/>
            </a:br>
            <a:endParaRPr lang="en-US" dirty="0"/>
          </a:p>
          <a:p>
            <a:pPr marL="685800" lvl="1" indent="-342900" eaLnBrk="1" hangingPunct="1">
              <a:buFont typeface="+mj-lt"/>
              <a:buAutoNum type="arabicPeriod"/>
            </a:pPr>
            <a:r>
              <a:rPr lang="en-US" dirty="0"/>
              <a:t>Interpret program memory allocations to assess program functionality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ormAutofit/>
          </a:bodyPr>
          <a:lstStyle/>
          <a:p>
            <a:r>
              <a:rPr lang="en-US" sz="2400" u="sng" dirty="0"/>
              <a:t>Programs</a:t>
            </a:r>
            <a:r>
              <a:rPr lang="en-US" sz="2400" dirty="0"/>
              <a:t> and </a:t>
            </a:r>
            <a:r>
              <a:rPr lang="en-US" sz="2400" u="sng" dirty="0"/>
              <a:t>processes</a:t>
            </a:r>
            <a:r>
              <a:rPr lang="en-US" sz="2400" dirty="0"/>
              <a:t> are often thought of as synonymous but are in fact very different</a:t>
            </a:r>
          </a:p>
          <a:p>
            <a:pPr lvl="1"/>
            <a:endParaRPr lang="en-US" sz="2400" dirty="0"/>
          </a:p>
          <a:p>
            <a:r>
              <a:rPr lang="en-US" sz="2400" dirty="0"/>
              <a:t>Program: static, contains program instructions and data</a:t>
            </a:r>
          </a:p>
          <a:p>
            <a:pPr lvl="1"/>
            <a:endParaRPr lang="en-US" sz="2400" dirty="0"/>
          </a:p>
          <a:p>
            <a:r>
              <a:rPr lang="en-US" sz="2400" dirty="0"/>
              <a:t>Process: container that provides all resources for a program as it executes</a:t>
            </a:r>
          </a:p>
          <a:p>
            <a:pPr lvl="1"/>
            <a:endParaRPr lang="en-US" sz="2400" dirty="0"/>
          </a:p>
        </p:txBody>
      </p:sp>
      <p:sp>
        <p:nvSpPr>
          <p:cNvPr id="5" name="Title 4">
            <a:extLst>
              <a:ext uri="{FF2B5EF4-FFF2-40B4-BE49-F238E27FC236}">
                <a16:creationId xmlns:a16="http://schemas.microsoft.com/office/drawing/2014/main" id="{A9E6BC7B-064E-4948-A503-9ABF85CB0A80}"/>
              </a:ext>
            </a:extLst>
          </p:cNvPr>
          <p:cNvSpPr>
            <a:spLocks noGrp="1"/>
          </p:cNvSpPr>
          <p:nvPr>
            <p:ph type="title"/>
          </p:nvPr>
        </p:nvSpPr>
        <p:spPr/>
        <p:txBody>
          <a:bodyPr/>
          <a:lstStyle/>
          <a:p>
            <a:r>
              <a:rPr lang="en-US" dirty="0"/>
              <a:t>Programs</a:t>
            </a:r>
          </a:p>
        </p:txBody>
      </p:sp>
    </p:spTree>
    <p:extLst>
      <p:ext uri="{BB962C8B-B14F-4D97-AF65-F5344CB8AC3E}">
        <p14:creationId xmlns:p14="http://schemas.microsoft.com/office/powerpoint/2010/main" val="3088783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ormAutofit/>
          </a:bodyPr>
          <a:lstStyle/>
          <a:p>
            <a:r>
              <a:rPr lang="en-US" sz="2400" dirty="0"/>
              <a:t>Processes typically contain (Windows OS):</a:t>
            </a:r>
          </a:p>
          <a:p>
            <a:pPr lvl="1"/>
            <a:r>
              <a:rPr lang="en-US" sz="2400" dirty="0"/>
              <a:t>A virtual address space (more on this later)</a:t>
            </a:r>
          </a:p>
          <a:p>
            <a:pPr lvl="1"/>
            <a:r>
              <a:rPr lang="en-US" sz="2400" dirty="0"/>
              <a:t>An executable program loaded in memory</a:t>
            </a:r>
          </a:p>
          <a:p>
            <a:pPr lvl="1"/>
            <a:r>
              <a:rPr lang="en-US" sz="2400" dirty="0"/>
              <a:t>Open handles</a:t>
            </a:r>
          </a:p>
          <a:p>
            <a:pPr lvl="1"/>
            <a:r>
              <a:rPr lang="en-US" sz="2400" dirty="0"/>
              <a:t>Access Token - defines security context for the process</a:t>
            </a:r>
          </a:p>
          <a:p>
            <a:pPr lvl="1"/>
            <a:r>
              <a:rPr lang="en-US" sz="2400" dirty="0"/>
              <a:t>Process ID</a:t>
            </a:r>
          </a:p>
          <a:p>
            <a:pPr lvl="1"/>
            <a:r>
              <a:rPr lang="en-US" sz="2400" dirty="0"/>
              <a:t>At least one thread of execution - this is what is executing the program’s code</a:t>
            </a:r>
          </a:p>
          <a:p>
            <a:endParaRPr lang="en-US" sz="2400" dirty="0"/>
          </a:p>
        </p:txBody>
      </p:sp>
      <p:sp>
        <p:nvSpPr>
          <p:cNvPr id="5" name="Title 4">
            <a:extLst>
              <a:ext uri="{FF2B5EF4-FFF2-40B4-BE49-F238E27FC236}">
                <a16:creationId xmlns:a16="http://schemas.microsoft.com/office/drawing/2014/main" id="{C1FDC9F1-57F9-834A-8581-E42946272D24}"/>
              </a:ext>
            </a:extLst>
          </p:cNvPr>
          <p:cNvSpPr>
            <a:spLocks noGrp="1"/>
          </p:cNvSpPr>
          <p:nvPr>
            <p:ph type="title"/>
          </p:nvPr>
        </p:nvSpPr>
        <p:spPr/>
        <p:txBody>
          <a:bodyPr/>
          <a:lstStyle/>
          <a:p>
            <a:r>
              <a:rPr lang="en-US" dirty="0"/>
              <a:t>Processes</a:t>
            </a:r>
          </a:p>
        </p:txBody>
      </p:sp>
    </p:spTree>
    <p:extLst>
      <p:ext uri="{BB962C8B-B14F-4D97-AF65-F5344CB8AC3E}">
        <p14:creationId xmlns:p14="http://schemas.microsoft.com/office/powerpoint/2010/main" val="2050383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Viewing Processes using Process Explorer</a:t>
            </a:r>
          </a:p>
        </p:txBody>
      </p:sp>
      <p:pic>
        <p:nvPicPr>
          <p:cNvPr id="5" name="Picture 4" title="processes"/>
          <p:cNvPicPr>
            <a:picLocks noChangeAspect="1"/>
          </p:cNvPicPr>
          <p:nvPr/>
        </p:nvPicPr>
        <p:blipFill>
          <a:blip r:embed="rId3"/>
          <a:stretch>
            <a:fillRect/>
          </a:stretch>
        </p:blipFill>
        <p:spPr>
          <a:xfrm>
            <a:off x="692149" y="2002664"/>
            <a:ext cx="7651750" cy="3992898"/>
          </a:xfrm>
          <a:prstGeom prst="rect">
            <a:avLst/>
          </a:prstGeom>
        </p:spPr>
      </p:pic>
      <p:pic>
        <p:nvPicPr>
          <p:cNvPr id="6" name="Picture 5" title="processes"/>
          <p:cNvPicPr>
            <a:picLocks noChangeAspect="1"/>
          </p:cNvPicPr>
          <p:nvPr/>
        </p:nvPicPr>
        <p:blipFill>
          <a:blip r:embed="rId4"/>
          <a:stretch>
            <a:fillRect/>
          </a:stretch>
        </p:blipFill>
        <p:spPr>
          <a:xfrm>
            <a:off x="1078369" y="2012710"/>
            <a:ext cx="7132883" cy="3972806"/>
          </a:xfrm>
          <a:prstGeom prst="rect">
            <a:avLst/>
          </a:prstGeom>
        </p:spPr>
      </p:pic>
      <p:pic>
        <p:nvPicPr>
          <p:cNvPr id="7" name="Picture 6" title="process explorer">
            <a:extLst>
              <a:ext uri="{FF2B5EF4-FFF2-40B4-BE49-F238E27FC236}">
                <a16:creationId xmlns:a16="http://schemas.microsoft.com/office/drawing/2014/main" id="{51493B7D-DC62-DA45-8B49-D851D45DF0C5}"/>
              </a:ext>
            </a:extLst>
          </p:cNvPr>
          <p:cNvPicPr>
            <a:picLocks noChangeAspect="1"/>
          </p:cNvPicPr>
          <p:nvPr/>
        </p:nvPicPr>
        <p:blipFill>
          <a:blip r:embed="rId4"/>
          <a:stretch>
            <a:fillRect/>
          </a:stretch>
        </p:blipFill>
        <p:spPr>
          <a:xfrm>
            <a:off x="1078369" y="2002664"/>
            <a:ext cx="7132883" cy="3972806"/>
          </a:xfrm>
          <a:prstGeom prst="rect">
            <a:avLst/>
          </a:prstGeom>
        </p:spPr>
      </p:pic>
    </p:spTree>
    <p:extLst>
      <p:ext uri="{BB962C8B-B14F-4D97-AF65-F5344CB8AC3E}">
        <p14:creationId xmlns:p14="http://schemas.microsoft.com/office/powerpoint/2010/main" val="3405801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xit" presetSubtype="10" fill="hold" nodeType="clickEffect">
                                  <p:stCondLst>
                                    <p:cond delay="0"/>
                                  </p:stCondLst>
                                  <p:childTnLst>
                                    <p:animEffect transition="out" filter="checkerboard(across)">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Programs On Disk</a:t>
            </a:r>
          </a:p>
        </p:txBody>
      </p:sp>
      <p:pic>
        <p:nvPicPr>
          <p:cNvPr id="4" name="Picture 3" title="hex"/>
          <p:cNvPicPr>
            <a:picLocks noChangeAspect="1"/>
          </p:cNvPicPr>
          <p:nvPr/>
        </p:nvPicPr>
        <p:blipFill>
          <a:blip r:embed="rId3"/>
          <a:stretch>
            <a:fillRect/>
          </a:stretch>
        </p:blipFill>
        <p:spPr>
          <a:xfrm>
            <a:off x="133598" y="2246664"/>
            <a:ext cx="4689697" cy="3754087"/>
          </a:xfrm>
          <a:prstGeom prst="rect">
            <a:avLst/>
          </a:prstGeom>
        </p:spPr>
      </p:pic>
      <p:pic>
        <p:nvPicPr>
          <p:cNvPr id="5" name="Picture 4" title="structures"/>
          <p:cNvPicPr>
            <a:picLocks noChangeAspect="1"/>
          </p:cNvPicPr>
          <p:nvPr/>
        </p:nvPicPr>
        <p:blipFill>
          <a:blip r:embed="rId4"/>
          <a:stretch>
            <a:fillRect/>
          </a:stretch>
        </p:blipFill>
        <p:spPr>
          <a:xfrm>
            <a:off x="4998988" y="1371570"/>
            <a:ext cx="3810194" cy="3956741"/>
          </a:xfrm>
          <a:prstGeom prst="rect">
            <a:avLst/>
          </a:prstGeom>
        </p:spPr>
      </p:pic>
    </p:spTree>
    <p:extLst>
      <p:ext uri="{BB962C8B-B14F-4D97-AF65-F5344CB8AC3E}">
        <p14:creationId xmlns:p14="http://schemas.microsoft.com/office/powerpoint/2010/main" val="350937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Programs On Disk</a:t>
            </a:r>
          </a:p>
        </p:txBody>
      </p:sp>
      <p:sp>
        <p:nvSpPr>
          <p:cNvPr id="3" name="Content Placeholder 2"/>
          <p:cNvSpPr>
            <a:spLocks noGrp="1"/>
          </p:cNvSpPr>
          <p:nvPr>
            <p:ph idx="1"/>
          </p:nvPr>
        </p:nvSpPr>
        <p:spPr/>
        <p:txBody>
          <a:bodyPr>
            <a:normAutofit/>
          </a:bodyPr>
          <a:lstStyle/>
          <a:p>
            <a:r>
              <a:rPr lang="en-US" sz="2400" dirty="0"/>
              <a:t>When a program is executed (double-clicked by the user, for example)</a:t>
            </a:r>
          </a:p>
          <a:p>
            <a:pPr lvl="1"/>
            <a:r>
              <a:rPr lang="en-US" sz="2400" dirty="0"/>
              <a:t>The OS determines the type of the file</a:t>
            </a:r>
          </a:p>
          <a:p>
            <a:pPr lvl="1"/>
            <a:r>
              <a:rPr lang="en-US" sz="2400" dirty="0"/>
              <a:t>The loader parses the PE file format to determine where the program should be loaded in memory and the initial entry point for execution</a:t>
            </a:r>
          </a:p>
          <a:p>
            <a:pPr lvl="1"/>
            <a:r>
              <a:rPr lang="en-US" sz="2400" dirty="0"/>
              <a:t>Maps in any necessary libraries</a:t>
            </a:r>
          </a:p>
          <a:p>
            <a:pPr lvl="1"/>
            <a:r>
              <a:rPr lang="en-US" sz="2400" dirty="0"/>
              <a:t>Executes the program</a:t>
            </a:r>
          </a:p>
        </p:txBody>
      </p:sp>
    </p:spTree>
    <p:extLst>
      <p:ext uri="{BB962C8B-B14F-4D97-AF65-F5344CB8AC3E}">
        <p14:creationId xmlns:p14="http://schemas.microsoft.com/office/powerpoint/2010/main" val="424721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Threads</a:t>
            </a:r>
          </a:p>
        </p:txBody>
      </p:sp>
      <p:sp>
        <p:nvSpPr>
          <p:cNvPr id="3" name="Content Placeholder 2"/>
          <p:cNvSpPr>
            <a:spLocks noGrp="1"/>
          </p:cNvSpPr>
          <p:nvPr>
            <p:ph idx="1"/>
          </p:nvPr>
        </p:nvSpPr>
        <p:spPr/>
        <p:txBody>
          <a:bodyPr>
            <a:normAutofit/>
          </a:bodyPr>
          <a:lstStyle/>
          <a:p>
            <a:r>
              <a:rPr lang="en-US" sz="2400" dirty="0"/>
              <a:t>OS schedules the thread for execution</a:t>
            </a:r>
          </a:p>
          <a:p>
            <a:r>
              <a:rPr lang="en-US" sz="2400" dirty="0"/>
              <a:t>Threads typically include:</a:t>
            </a:r>
          </a:p>
          <a:p>
            <a:pPr lvl="1"/>
            <a:r>
              <a:rPr lang="en-US" sz="2400" dirty="0"/>
              <a:t>Register contents, this represents the state of the CPU</a:t>
            </a:r>
          </a:p>
          <a:p>
            <a:pPr lvl="1"/>
            <a:r>
              <a:rPr lang="en-US" sz="2400" dirty="0"/>
              <a:t>Stacks - one for kernel-mode / one for user-mode</a:t>
            </a:r>
          </a:p>
          <a:p>
            <a:pPr lvl="1"/>
            <a:r>
              <a:rPr lang="en-US" sz="2400" dirty="0"/>
              <a:t>Thread Local Storage (TLS)</a:t>
            </a:r>
          </a:p>
          <a:p>
            <a:pPr lvl="1"/>
            <a:r>
              <a:rPr lang="en-US" sz="2400" dirty="0"/>
              <a:t>Thread ID</a:t>
            </a:r>
          </a:p>
          <a:p>
            <a:pPr lvl="1"/>
            <a:r>
              <a:rPr lang="en-US" sz="2400" dirty="0"/>
              <a:t>May have it’s own security context different from the process</a:t>
            </a:r>
          </a:p>
        </p:txBody>
      </p:sp>
    </p:spTree>
    <p:extLst>
      <p:ext uri="{BB962C8B-B14F-4D97-AF65-F5344CB8AC3E}">
        <p14:creationId xmlns:p14="http://schemas.microsoft.com/office/powerpoint/2010/main" val="2279796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Virtual Memory (Virtual Address Space)</a:t>
            </a:r>
          </a:p>
        </p:txBody>
      </p:sp>
      <p:sp>
        <p:nvSpPr>
          <p:cNvPr id="3" name="Content Placeholder 2"/>
          <p:cNvSpPr>
            <a:spLocks noGrp="1"/>
          </p:cNvSpPr>
          <p:nvPr>
            <p:ph idx="1"/>
          </p:nvPr>
        </p:nvSpPr>
        <p:spPr/>
        <p:txBody>
          <a:bodyPr>
            <a:normAutofit/>
          </a:bodyPr>
          <a:lstStyle/>
          <a:p>
            <a:pPr>
              <a:lnSpc>
                <a:spcPct val="70000"/>
              </a:lnSpc>
            </a:pPr>
            <a:r>
              <a:rPr lang="en-US" sz="2000" dirty="0"/>
              <a:t>Linear address space </a:t>
            </a:r>
          </a:p>
          <a:p>
            <a:pPr lvl="1">
              <a:lnSpc>
                <a:spcPct val="70000"/>
              </a:lnSpc>
            </a:pPr>
            <a:r>
              <a:rPr lang="en-US" sz="2000" dirty="0"/>
              <a:t>32-bit: 0x0 - 0xFFFFFFFF (2 GB range)</a:t>
            </a:r>
          </a:p>
          <a:p>
            <a:pPr lvl="1">
              <a:lnSpc>
                <a:spcPct val="70000"/>
              </a:lnSpc>
            </a:pPr>
            <a:r>
              <a:rPr lang="en-US" sz="2000" dirty="0"/>
              <a:t>64-bit: 0x000'00000000 through 0x7FF'FFFFFFFF (8 terabyte range)</a:t>
            </a:r>
          </a:p>
          <a:p>
            <a:pPr lvl="1">
              <a:lnSpc>
                <a:spcPct val="70000"/>
              </a:lnSpc>
            </a:pPr>
            <a:endParaRPr lang="en-US" sz="2000" dirty="0"/>
          </a:p>
          <a:p>
            <a:pPr>
              <a:lnSpc>
                <a:spcPct val="70000"/>
              </a:lnSpc>
            </a:pPr>
            <a:r>
              <a:rPr lang="en-US" sz="2000" dirty="0"/>
              <a:t>Processor translates VA to physical address</a:t>
            </a:r>
          </a:p>
          <a:p>
            <a:pPr lvl="1">
              <a:lnSpc>
                <a:spcPct val="70000"/>
              </a:lnSpc>
            </a:pPr>
            <a:r>
              <a:rPr lang="en-US" sz="2000" dirty="0"/>
              <a:t>Programmer does not need to take this into account</a:t>
            </a:r>
          </a:p>
          <a:p>
            <a:pPr lvl="1">
              <a:lnSpc>
                <a:spcPct val="70000"/>
              </a:lnSpc>
            </a:pPr>
            <a:endParaRPr lang="en-US" sz="2000" dirty="0"/>
          </a:p>
          <a:p>
            <a:pPr>
              <a:lnSpc>
                <a:spcPct val="70000"/>
              </a:lnSpc>
            </a:pPr>
            <a:r>
              <a:rPr lang="en-US" sz="2000" dirty="0"/>
              <a:t>Benefits</a:t>
            </a:r>
          </a:p>
          <a:p>
            <a:pPr lvl="1">
              <a:lnSpc>
                <a:spcPct val="70000"/>
              </a:lnSpc>
            </a:pPr>
            <a:r>
              <a:rPr lang="en-US" sz="2000" dirty="0"/>
              <a:t>Program can use contiguous range of addresses - even if not contiguous in physical memory</a:t>
            </a:r>
          </a:p>
          <a:p>
            <a:pPr lvl="1">
              <a:lnSpc>
                <a:spcPct val="70000"/>
              </a:lnSpc>
            </a:pPr>
            <a:r>
              <a:rPr lang="en-US" sz="2000" dirty="0"/>
              <a:t>Allows for programs to access more memory that is physically available</a:t>
            </a:r>
          </a:p>
          <a:p>
            <a:pPr lvl="1">
              <a:lnSpc>
                <a:spcPct val="70000"/>
              </a:lnSpc>
            </a:pPr>
            <a:r>
              <a:rPr lang="en-US" sz="2000" dirty="0"/>
              <a:t>Virtual addresses for each process are isolated</a:t>
            </a:r>
          </a:p>
        </p:txBody>
      </p:sp>
    </p:spTree>
    <p:extLst>
      <p:ext uri="{BB962C8B-B14F-4D97-AF65-F5344CB8AC3E}">
        <p14:creationId xmlns:p14="http://schemas.microsoft.com/office/powerpoint/2010/main" val="3965984130"/>
      </p:ext>
    </p:extLst>
  </p:cSld>
  <p:clrMapOvr>
    <a:masterClrMapping/>
  </p:clrMapOvr>
</p:sld>
</file>

<file path=ppt/theme/theme1.xml><?xml version="1.0" encoding="utf-8"?>
<a:theme xmlns:a="http://schemas.openxmlformats.org/drawingml/2006/main" name="PP_C5Modules_CC_License_standar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_C5Modules_CC_License_standard" id="{F0FA9D47-06A1-4F86-A3DE-945BA88B3B0E}" vid="{A7340899-09C2-4C21-8394-A4D30A56A33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C5 Modules</Template>
  <TotalTime>2317</TotalTime>
  <Words>1225</Words>
  <Application>Microsoft Office PowerPoint</Application>
  <PresentationFormat>On-screen Show (4:3)</PresentationFormat>
  <Paragraphs>145</Paragraphs>
  <Slides>19</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PP_C5Modules_CC_License_standard</vt:lpstr>
      <vt:lpstr>  Processes and Virtual Memory</vt:lpstr>
      <vt:lpstr>Learning Outcomes</vt:lpstr>
      <vt:lpstr>Programs</vt:lpstr>
      <vt:lpstr>Processes</vt:lpstr>
      <vt:lpstr>Viewing Processes using Process Explorer</vt:lpstr>
      <vt:lpstr>Programs On Disk</vt:lpstr>
      <vt:lpstr>Programs On Disk</vt:lpstr>
      <vt:lpstr>Threads</vt:lpstr>
      <vt:lpstr>Virtual Memory (Virtual Address Space)</vt:lpstr>
      <vt:lpstr>Virtual Memory</vt:lpstr>
      <vt:lpstr>Paging</vt:lpstr>
      <vt:lpstr>Executing a Program</vt:lpstr>
      <vt:lpstr>Executing a Program</vt:lpstr>
      <vt:lpstr>Executing a Program</vt:lpstr>
      <vt:lpstr>Executing a Program</vt:lpstr>
      <vt:lpstr>Process Memory (Viewing w/ Process Hacker)</vt:lpstr>
      <vt:lpstr>A Quick Aside</vt:lpstr>
      <vt:lpstr>VAs in IDA Pro</vt:lpstr>
      <vt:lpstr>Summary</vt:lpstr>
    </vt:vector>
  </TitlesOfParts>
  <Company>University of California at Davis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 Bishop</dc:creator>
  <cp:lastModifiedBy>Nick D</cp:lastModifiedBy>
  <cp:revision>228</cp:revision>
  <cp:lastPrinted>2016-07-18T16:40:10Z</cp:lastPrinted>
  <dcterms:created xsi:type="dcterms:W3CDTF">2016-07-03T20:12:42Z</dcterms:created>
  <dcterms:modified xsi:type="dcterms:W3CDTF">2018-05-31T21:33:27Z</dcterms:modified>
</cp:coreProperties>
</file>